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9" r:id="rId2"/>
    <p:sldId id="261" r:id="rId3"/>
    <p:sldId id="262" r:id="rId4"/>
    <p:sldId id="283" r:id="rId5"/>
    <p:sldId id="290" r:id="rId6"/>
    <p:sldId id="264" r:id="rId7"/>
    <p:sldId id="263" r:id="rId8"/>
    <p:sldId id="291" r:id="rId9"/>
    <p:sldId id="289" r:id="rId10"/>
    <p:sldId id="280" r:id="rId11"/>
    <p:sldId id="266" r:id="rId12"/>
    <p:sldId id="271" r:id="rId13"/>
    <p:sldId id="274" r:id="rId14"/>
    <p:sldId id="27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E9BD"/>
    <a:srgbClr val="E3EFF9"/>
    <a:srgbClr val="FFC62F"/>
    <a:srgbClr val="FFE26E"/>
    <a:srgbClr val="F8DF7B"/>
    <a:srgbClr val="F8DD7B"/>
    <a:srgbClr val="F8D65F"/>
    <a:srgbClr val="F9EB93"/>
    <a:srgbClr val="F9DB7D"/>
    <a:srgbClr val="F7C7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12"/>
    <p:restoredTop sz="94663"/>
  </p:normalViewPr>
  <p:slideViewPr>
    <p:cSldViewPr snapToGrid="0" snapToObjects="1">
      <p:cViewPr varScale="1">
        <p:scale>
          <a:sx n="105" d="100"/>
          <a:sy n="105" d="100"/>
        </p:scale>
        <p:origin x="416" y="200"/>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F9DC5-43AF-394E-B983-85982091FDA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6C2D79A7-807E-5642-B1BB-D1A9A40BF7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149A776-8A75-BA4D-B862-75CD520F0AA5}"/>
              </a:ext>
            </a:extLst>
          </p:cNvPr>
          <p:cNvSpPr>
            <a:spLocks noGrp="1"/>
          </p:cNvSpPr>
          <p:nvPr>
            <p:ph type="dt" sz="half" idx="10"/>
          </p:nvPr>
        </p:nvSpPr>
        <p:spPr/>
        <p:txBody>
          <a:bodyPr/>
          <a:lstStyle/>
          <a:p>
            <a:fld id="{22F3CA51-9247-9741-9CA9-208F04C48B93}" type="datetimeFigureOut">
              <a:rPr lang="en-US" smtClean="0"/>
              <a:t>11/9/20</a:t>
            </a:fld>
            <a:endParaRPr lang="en-US"/>
          </a:p>
        </p:txBody>
      </p:sp>
      <p:sp>
        <p:nvSpPr>
          <p:cNvPr id="5" name="Footer Placeholder 4">
            <a:extLst>
              <a:ext uri="{FF2B5EF4-FFF2-40B4-BE49-F238E27FC236}">
                <a16:creationId xmlns:a16="http://schemas.microsoft.com/office/drawing/2014/main" id="{5E90BBAD-4812-8E42-8E6A-9C3D547CDF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93B299-5DDD-2A4A-811D-FAED10AF479B}"/>
              </a:ext>
            </a:extLst>
          </p:cNvPr>
          <p:cNvSpPr>
            <a:spLocks noGrp="1"/>
          </p:cNvSpPr>
          <p:nvPr>
            <p:ph type="sldNum" sz="quarter" idx="12"/>
          </p:nvPr>
        </p:nvSpPr>
        <p:spPr/>
        <p:txBody>
          <a:bodyPr/>
          <a:lstStyle/>
          <a:p>
            <a:fld id="{741837AA-9365-0D43-9F90-6F64F8553B2B}" type="slidenum">
              <a:rPr lang="en-US" smtClean="0"/>
              <a:t>‹#›</a:t>
            </a:fld>
            <a:endParaRPr lang="en-US"/>
          </a:p>
        </p:txBody>
      </p:sp>
    </p:spTree>
    <p:extLst>
      <p:ext uri="{BB962C8B-B14F-4D97-AF65-F5344CB8AC3E}">
        <p14:creationId xmlns:p14="http://schemas.microsoft.com/office/powerpoint/2010/main" val="1307560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E2462-C5AA-574D-B07E-772BEE2B4DC1}"/>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8FA2929-0AF4-D348-A720-1D488B07C93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99F44A7-95E4-0849-A28E-D066F64227F1}"/>
              </a:ext>
            </a:extLst>
          </p:cNvPr>
          <p:cNvSpPr>
            <a:spLocks noGrp="1"/>
          </p:cNvSpPr>
          <p:nvPr>
            <p:ph type="dt" sz="half" idx="10"/>
          </p:nvPr>
        </p:nvSpPr>
        <p:spPr/>
        <p:txBody>
          <a:bodyPr/>
          <a:lstStyle/>
          <a:p>
            <a:fld id="{22F3CA51-9247-9741-9CA9-208F04C48B93}" type="datetimeFigureOut">
              <a:rPr lang="en-US" smtClean="0"/>
              <a:t>11/9/20</a:t>
            </a:fld>
            <a:endParaRPr lang="en-US"/>
          </a:p>
        </p:txBody>
      </p:sp>
      <p:sp>
        <p:nvSpPr>
          <p:cNvPr id="5" name="Footer Placeholder 4">
            <a:extLst>
              <a:ext uri="{FF2B5EF4-FFF2-40B4-BE49-F238E27FC236}">
                <a16:creationId xmlns:a16="http://schemas.microsoft.com/office/drawing/2014/main" id="{9A208150-8243-7142-A2D7-27ABB721C4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8670F3-7738-964A-876D-07D78C9D40AC}"/>
              </a:ext>
            </a:extLst>
          </p:cNvPr>
          <p:cNvSpPr>
            <a:spLocks noGrp="1"/>
          </p:cNvSpPr>
          <p:nvPr>
            <p:ph type="sldNum" sz="quarter" idx="12"/>
          </p:nvPr>
        </p:nvSpPr>
        <p:spPr/>
        <p:txBody>
          <a:bodyPr/>
          <a:lstStyle/>
          <a:p>
            <a:fld id="{741837AA-9365-0D43-9F90-6F64F8553B2B}" type="slidenum">
              <a:rPr lang="en-US" smtClean="0"/>
              <a:t>‹#›</a:t>
            </a:fld>
            <a:endParaRPr lang="en-US"/>
          </a:p>
        </p:txBody>
      </p:sp>
    </p:spTree>
    <p:extLst>
      <p:ext uri="{BB962C8B-B14F-4D97-AF65-F5344CB8AC3E}">
        <p14:creationId xmlns:p14="http://schemas.microsoft.com/office/powerpoint/2010/main" val="4039783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B755EC-4D75-0A49-B75D-4BC03B5B909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86C0B72-4B40-2744-94B1-CAA04FCB6B4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F7352B6-4907-F740-A116-A75C6435F5C1}"/>
              </a:ext>
            </a:extLst>
          </p:cNvPr>
          <p:cNvSpPr>
            <a:spLocks noGrp="1"/>
          </p:cNvSpPr>
          <p:nvPr>
            <p:ph type="dt" sz="half" idx="10"/>
          </p:nvPr>
        </p:nvSpPr>
        <p:spPr/>
        <p:txBody>
          <a:bodyPr/>
          <a:lstStyle/>
          <a:p>
            <a:fld id="{22F3CA51-9247-9741-9CA9-208F04C48B93}" type="datetimeFigureOut">
              <a:rPr lang="en-US" smtClean="0"/>
              <a:t>11/9/20</a:t>
            </a:fld>
            <a:endParaRPr lang="en-US"/>
          </a:p>
        </p:txBody>
      </p:sp>
      <p:sp>
        <p:nvSpPr>
          <p:cNvPr id="5" name="Footer Placeholder 4">
            <a:extLst>
              <a:ext uri="{FF2B5EF4-FFF2-40B4-BE49-F238E27FC236}">
                <a16:creationId xmlns:a16="http://schemas.microsoft.com/office/drawing/2014/main" id="{27241E8F-F496-0E45-B1DF-9D40F373BD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9F35AE-3145-D648-82A6-55A2C5C94DA2}"/>
              </a:ext>
            </a:extLst>
          </p:cNvPr>
          <p:cNvSpPr>
            <a:spLocks noGrp="1"/>
          </p:cNvSpPr>
          <p:nvPr>
            <p:ph type="sldNum" sz="quarter" idx="12"/>
          </p:nvPr>
        </p:nvSpPr>
        <p:spPr/>
        <p:txBody>
          <a:bodyPr/>
          <a:lstStyle/>
          <a:p>
            <a:fld id="{741837AA-9365-0D43-9F90-6F64F8553B2B}" type="slidenum">
              <a:rPr lang="en-US" smtClean="0"/>
              <a:t>‹#›</a:t>
            </a:fld>
            <a:endParaRPr lang="en-US"/>
          </a:p>
        </p:txBody>
      </p:sp>
    </p:spTree>
    <p:extLst>
      <p:ext uri="{BB962C8B-B14F-4D97-AF65-F5344CB8AC3E}">
        <p14:creationId xmlns:p14="http://schemas.microsoft.com/office/powerpoint/2010/main" val="2319257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08048-C34A-864F-997A-040F7A8C670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39CA862-0F57-374A-977D-D7B561DC9C6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82F1FAF-D92A-DD44-8A2C-1009D320437E}"/>
              </a:ext>
            </a:extLst>
          </p:cNvPr>
          <p:cNvSpPr>
            <a:spLocks noGrp="1"/>
          </p:cNvSpPr>
          <p:nvPr>
            <p:ph type="dt" sz="half" idx="10"/>
          </p:nvPr>
        </p:nvSpPr>
        <p:spPr/>
        <p:txBody>
          <a:bodyPr/>
          <a:lstStyle/>
          <a:p>
            <a:fld id="{22F3CA51-9247-9741-9CA9-208F04C48B93}" type="datetimeFigureOut">
              <a:rPr lang="en-US" smtClean="0"/>
              <a:t>11/9/20</a:t>
            </a:fld>
            <a:endParaRPr lang="en-US"/>
          </a:p>
        </p:txBody>
      </p:sp>
      <p:sp>
        <p:nvSpPr>
          <p:cNvPr id="5" name="Footer Placeholder 4">
            <a:extLst>
              <a:ext uri="{FF2B5EF4-FFF2-40B4-BE49-F238E27FC236}">
                <a16:creationId xmlns:a16="http://schemas.microsoft.com/office/drawing/2014/main" id="{A96E8D1B-4915-FE48-92B5-1D0C843C98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93A53C-3AED-FD45-8663-A51E028F190F}"/>
              </a:ext>
            </a:extLst>
          </p:cNvPr>
          <p:cNvSpPr>
            <a:spLocks noGrp="1"/>
          </p:cNvSpPr>
          <p:nvPr>
            <p:ph type="sldNum" sz="quarter" idx="12"/>
          </p:nvPr>
        </p:nvSpPr>
        <p:spPr/>
        <p:txBody>
          <a:bodyPr/>
          <a:lstStyle/>
          <a:p>
            <a:fld id="{741837AA-9365-0D43-9F90-6F64F8553B2B}" type="slidenum">
              <a:rPr lang="en-US" smtClean="0"/>
              <a:t>‹#›</a:t>
            </a:fld>
            <a:endParaRPr lang="en-US"/>
          </a:p>
        </p:txBody>
      </p:sp>
    </p:spTree>
    <p:extLst>
      <p:ext uri="{BB962C8B-B14F-4D97-AF65-F5344CB8AC3E}">
        <p14:creationId xmlns:p14="http://schemas.microsoft.com/office/powerpoint/2010/main" val="540465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C3B2F-8988-AB41-9F3F-CF75E14D3CF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D4DA4B4-95A5-1842-B4FB-10D2C90700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B7E7AB4-140F-CC46-8F69-913C0AC6700D}"/>
              </a:ext>
            </a:extLst>
          </p:cNvPr>
          <p:cNvSpPr>
            <a:spLocks noGrp="1"/>
          </p:cNvSpPr>
          <p:nvPr>
            <p:ph type="dt" sz="half" idx="10"/>
          </p:nvPr>
        </p:nvSpPr>
        <p:spPr/>
        <p:txBody>
          <a:bodyPr/>
          <a:lstStyle/>
          <a:p>
            <a:fld id="{22F3CA51-9247-9741-9CA9-208F04C48B93}" type="datetimeFigureOut">
              <a:rPr lang="en-US" smtClean="0"/>
              <a:t>11/9/20</a:t>
            </a:fld>
            <a:endParaRPr lang="en-US"/>
          </a:p>
        </p:txBody>
      </p:sp>
      <p:sp>
        <p:nvSpPr>
          <p:cNvPr id="5" name="Footer Placeholder 4">
            <a:extLst>
              <a:ext uri="{FF2B5EF4-FFF2-40B4-BE49-F238E27FC236}">
                <a16:creationId xmlns:a16="http://schemas.microsoft.com/office/drawing/2014/main" id="{69D9A923-5C2D-C648-962A-479199A4F8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936001-3109-5A40-83E0-39F288D96CF1}"/>
              </a:ext>
            </a:extLst>
          </p:cNvPr>
          <p:cNvSpPr>
            <a:spLocks noGrp="1"/>
          </p:cNvSpPr>
          <p:nvPr>
            <p:ph type="sldNum" sz="quarter" idx="12"/>
          </p:nvPr>
        </p:nvSpPr>
        <p:spPr/>
        <p:txBody>
          <a:bodyPr/>
          <a:lstStyle/>
          <a:p>
            <a:fld id="{741837AA-9365-0D43-9F90-6F64F8553B2B}" type="slidenum">
              <a:rPr lang="en-US" smtClean="0"/>
              <a:t>‹#›</a:t>
            </a:fld>
            <a:endParaRPr lang="en-US"/>
          </a:p>
        </p:txBody>
      </p:sp>
    </p:spTree>
    <p:extLst>
      <p:ext uri="{BB962C8B-B14F-4D97-AF65-F5344CB8AC3E}">
        <p14:creationId xmlns:p14="http://schemas.microsoft.com/office/powerpoint/2010/main" val="3873155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B5FBA-741C-0E42-9101-8B2AACE4488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644B154-B362-D94A-A1E9-B49DC66C67C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CE1C158-26C1-624B-B655-03CAF8B84FB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01DB4BEA-C9F8-9E43-9F4F-47377A90F140}"/>
              </a:ext>
            </a:extLst>
          </p:cNvPr>
          <p:cNvSpPr>
            <a:spLocks noGrp="1"/>
          </p:cNvSpPr>
          <p:nvPr>
            <p:ph type="dt" sz="half" idx="10"/>
          </p:nvPr>
        </p:nvSpPr>
        <p:spPr/>
        <p:txBody>
          <a:bodyPr/>
          <a:lstStyle/>
          <a:p>
            <a:fld id="{22F3CA51-9247-9741-9CA9-208F04C48B93}" type="datetimeFigureOut">
              <a:rPr lang="en-US" smtClean="0"/>
              <a:t>11/9/20</a:t>
            </a:fld>
            <a:endParaRPr lang="en-US"/>
          </a:p>
        </p:txBody>
      </p:sp>
      <p:sp>
        <p:nvSpPr>
          <p:cNvPr id="6" name="Footer Placeholder 5">
            <a:extLst>
              <a:ext uri="{FF2B5EF4-FFF2-40B4-BE49-F238E27FC236}">
                <a16:creationId xmlns:a16="http://schemas.microsoft.com/office/drawing/2014/main" id="{5E7A6344-D217-AA4A-9311-CB7F58C6F3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09102C-9DA8-654A-BE9C-D1909B47E49D}"/>
              </a:ext>
            </a:extLst>
          </p:cNvPr>
          <p:cNvSpPr>
            <a:spLocks noGrp="1"/>
          </p:cNvSpPr>
          <p:nvPr>
            <p:ph type="sldNum" sz="quarter" idx="12"/>
          </p:nvPr>
        </p:nvSpPr>
        <p:spPr/>
        <p:txBody>
          <a:bodyPr/>
          <a:lstStyle/>
          <a:p>
            <a:fld id="{741837AA-9365-0D43-9F90-6F64F8553B2B}" type="slidenum">
              <a:rPr lang="en-US" smtClean="0"/>
              <a:t>‹#›</a:t>
            </a:fld>
            <a:endParaRPr lang="en-US"/>
          </a:p>
        </p:txBody>
      </p:sp>
    </p:spTree>
    <p:extLst>
      <p:ext uri="{BB962C8B-B14F-4D97-AF65-F5344CB8AC3E}">
        <p14:creationId xmlns:p14="http://schemas.microsoft.com/office/powerpoint/2010/main" val="1376069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84E4E-FFD4-594C-9ADC-11A87BCD8DC0}"/>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D975044-F228-974E-870F-61D711EB12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3CE3298-0523-BD4D-A159-914344147D6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9DE1AAD-9D87-0349-9D0C-B4E75C4836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F2F4122-B198-D14C-9B11-86EFF450207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954575F5-04C1-F840-9AB1-9D234F1D9531}"/>
              </a:ext>
            </a:extLst>
          </p:cNvPr>
          <p:cNvSpPr>
            <a:spLocks noGrp="1"/>
          </p:cNvSpPr>
          <p:nvPr>
            <p:ph type="dt" sz="half" idx="10"/>
          </p:nvPr>
        </p:nvSpPr>
        <p:spPr/>
        <p:txBody>
          <a:bodyPr/>
          <a:lstStyle/>
          <a:p>
            <a:fld id="{22F3CA51-9247-9741-9CA9-208F04C48B93}" type="datetimeFigureOut">
              <a:rPr lang="en-US" smtClean="0"/>
              <a:t>11/9/20</a:t>
            </a:fld>
            <a:endParaRPr lang="en-US"/>
          </a:p>
        </p:txBody>
      </p:sp>
      <p:sp>
        <p:nvSpPr>
          <p:cNvPr id="8" name="Footer Placeholder 7">
            <a:extLst>
              <a:ext uri="{FF2B5EF4-FFF2-40B4-BE49-F238E27FC236}">
                <a16:creationId xmlns:a16="http://schemas.microsoft.com/office/drawing/2014/main" id="{A13B73DD-5300-3642-B3C8-E60F1B5F5C3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52C8224-B08F-FF41-A12E-2134B2CA3791}"/>
              </a:ext>
            </a:extLst>
          </p:cNvPr>
          <p:cNvSpPr>
            <a:spLocks noGrp="1"/>
          </p:cNvSpPr>
          <p:nvPr>
            <p:ph type="sldNum" sz="quarter" idx="12"/>
          </p:nvPr>
        </p:nvSpPr>
        <p:spPr/>
        <p:txBody>
          <a:bodyPr/>
          <a:lstStyle/>
          <a:p>
            <a:fld id="{741837AA-9365-0D43-9F90-6F64F8553B2B}" type="slidenum">
              <a:rPr lang="en-US" smtClean="0"/>
              <a:t>‹#›</a:t>
            </a:fld>
            <a:endParaRPr lang="en-US"/>
          </a:p>
        </p:txBody>
      </p:sp>
    </p:spTree>
    <p:extLst>
      <p:ext uri="{BB962C8B-B14F-4D97-AF65-F5344CB8AC3E}">
        <p14:creationId xmlns:p14="http://schemas.microsoft.com/office/powerpoint/2010/main" val="3917487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E9156-4F0A-AB4B-A06B-E11E04C2C136}"/>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35B5679-7393-004F-B990-A9701AC73D30}"/>
              </a:ext>
            </a:extLst>
          </p:cNvPr>
          <p:cNvSpPr>
            <a:spLocks noGrp="1"/>
          </p:cNvSpPr>
          <p:nvPr>
            <p:ph type="dt" sz="half" idx="10"/>
          </p:nvPr>
        </p:nvSpPr>
        <p:spPr/>
        <p:txBody>
          <a:bodyPr/>
          <a:lstStyle/>
          <a:p>
            <a:fld id="{22F3CA51-9247-9741-9CA9-208F04C48B93}" type="datetimeFigureOut">
              <a:rPr lang="en-US" smtClean="0"/>
              <a:t>11/9/20</a:t>
            </a:fld>
            <a:endParaRPr lang="en-US"/>
          </a:p>
        </p:txBody>
      </p:sp>
      <p:sp>
        <p:nvSpPr>
          <p:cNvPr id="4" name="Footer Placeholder 3">
            <a:extLst>
              <a:ext uri="{FF2B5EF4-FFF2-40B4-BE49-F238E27FC236}">
                <a16:creationId xmlns:a16="http://schemas.microsoft.com/office/drawing/2014/main" id="{9F01EB10-75AF-444B-8A42-E7C8F5548D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2478D4D-50F8-F74A-8C5E-9225120FA37E}"/>
              </a:ext>
            </a:extLst>
          </p:cNvPr>
          <p:cNvSpPr>
            <a:spLocks noGrp="1"/>
          </p:cNvSpPr>
          <p:nvPr>
            <p:ph type="sldNum" sz="quarter" idx="12"/>
          </p:nvPr>
        </p:nvSpPr>
        <p:spPr/>
        <p:txBody>
          <a:bodyPr/>
          <a:lstStyle/>
          <a:p>
            <a:fld id="{741837AA-9365-0D43-9F90-6F64F8553B2B}" type="slidenum">
              <a:rPr lang="en-US" smtClean="0"/>
              <a:t>‹#›</a:t>
            </a:fld>
            <a:endParaRPr lang="en-US"/>
          </a:p>
        </p:txBody>
      </p:sp>
    </p:spTree>
    <p:extLst>
      <p:ext uri="{BB962C8B-B14F-4D97-AF65-F5344CB8AC3E}">
        <p14:creationId xmlns:p14="http://schemas.microsoft.com/office/powerpoint/2010/main" val="1317095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E0A188-0388-8549-9B0E-8EDC89185ECB}"/>
              </a:ext>
            </a:extLst>
          </p:cNvPr>
          <p:cNvSpPr>
            <a:spLocks noGrp="1"/>
          </p:cNvSpPr>
          <p:nvPr>
            <p:ph type="dt" sz="half" idx="10"/>
          </p:nvPr>
        </p:nvSpPr>
        <p:spPr/>
        <p:txBody>
          <a:bodyPr/>
          <a:lstStyle/>
          <a:p>
            <a:fld id="{22F3CA51-9247-9741-9CA9-208F04C48B93}" type="datetimeFigureOut">
              <a:rPr lang="en-US" smtClean="0"/>
              <a:t>11/9/20</a:t>
            </a:fld>
            <a:endParaRPr lang="en-US"/>
          </a:p>
        </p:txBody>
      </p:sp>
      <p:sp>
        <p:nvSpPr>
          <p:cNvPr id="3" name="Footer Placeholder 2">
            <a:extLst>
              <a:ext uri="{FF2B5EF4-FFF2-40B4-BE49-F238E27FC236}">
                <a16:creationId xmlns:a16="http://schemas.microsoft.com/office/drawing/2014/main" id="{7B45467F-D8F4-684A-A5AA-962720F8165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933267-B01E-4F4F-99B8-39A89A374202}"/>
              </a:ext>
            </a:extLst>
          </p:cNvPr>
          <p:cNvSpPr>
            <a:spLocks noGrp="1"/>
          </p:cNvSpPr>
          <p:nvPr>
            <p:ph type="sldNum" sz="quarter" idx="12"/>
          </p:nvPr>
        </p:nvSpPr>
        <p:spPr/>
        <p:txBody>
          <a:bodyPr/>
          <a:lstStyle/>
          <a:p>
            <a:fld id="{741837AA-9365-0D43-9F90-6F64F8553B2B}" type="slidenum">
              <a:rPr lang="en-US" smtClean="0"/>
              <a:t>‹#›</a:t>
            </a:fld>
            <a:endParaRPr lang="en-US"/>
          </a:p>
        </p:txBody>
      </p:sp>
    </p:spTree>
    <p:extLst>
      <p:ext uri="{BB962C8B-B14F-4D97-AF65-F5344CB8AC3E}">
        <p14:creationId xmlns:p14="http://schemas.microsoft.com/office/powerpoint/2010/main" val="1861705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A0CA6-C1D4-684C-B547-081FF01DA73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57897E8-CFDD-D241-B54A-D38C99297A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D5536D03-D76E-374D-93FE-4FCFA7318D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1D8E751-A281-214E-BBDD-928F409E2B3D}"/>
              </a:ext>
            </a:extLst>
          </p:cNvPr>
          <p:cNvSpPr>
            <a:spLocks noGrp="1"/>
          </p:cNvSpPr>
          <p:nvPr>
            <p:ph type="dt" sz="half" idx="10"/>
          </p:nvPr>
        </p:nvSpPr>
        <p:spPr/>
        <p:txBody>
          <a:bodyPr/>
          <a:lstStyle/>
          <a:p>
            <a:fld id="{22F3CA51-9247-9741-9CA9-208F04C48B93}" type="datetimeFigureOut">
              <a:rPr lang="en-US" smtClean="0"/>
              <a:t>11/9/20</a:t>
            </a:fld>
            <a:endParaRPr lang="en-US"/>
          </a:p>
        </p:txBody>
      </p:sp>
      <p:sp>
        <p:nvSpPr>
          <p:cNvPr id="6" name="Footer Placeholder 5">
            <a:extLst>
              <a:ext uri="{FF2B5EF4-FFF2-40B4-BE49-F238E27FC236}">
                <a16:creationId xmlns:a16="http://schemas.microsoft.com/office/drawing/2014/main" id="{3B400E51-8C0D-224F-A95C-DD4470FDD8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8A1735-C8E2-A944-B063-D1E126042C10}"/>
              </a:ext>
            </a:extLst>
          </p:cNvPr>
          <p:cNvSpPr>
            <a:spLocks noGrp="1"/>
          </p:cNvSpPr>
          <p:nvPr>
            <p:ph type="sldNum" sz="quarter" idx="12"/>
          </p:nvPr>
        </p:nvSpPr>
        <p:spPr/>
        <p:txBody>
          <a:bodyPr/>
          <a:lstStyle/>
          <a:p>
            <a:fld id="{741837AA-9365-0D43-9F90-6F64F8553B2B}" type="slidenum">
              <a:rPr lang="en-US" smtClean="0"/>
              <a:t>‹#›</a:t>
            </a:fld>
            <a:endParaRPr lang="en-US"/>
          </a:p>
        </p:txBody>
      </p:sp>
    </p:spTree>
    <p:extLst>
      <p:ext uri="{BB962C8B-B14F-4D97-AF65-F5344CB8AC3E}">
        <p14:creationId xmlns:p14="http://schemas.microsoft.com/office/powerpoint/2010/main" val="319755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AA6FB-E8A6-0348-9B19-9DA56B3A140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FD8AA70-5954-B543-B64E-6F13EF9EFC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643CAD6-4D36-424F-AFF7-0A939B1E36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6B2B6A5-D448-EF4A-BE19-B4C07B011B7F}"/>
              </a:ext>
            </a:extLst>
          </p:cNvPr>
          <p:cNvSpPr>
            <a:spLocks noGrp="1"/>
          </p:cNvSpPr>
          <p:nvPr>
            <p:ph type="dt" sz="half" idx="10"/>
          </p:nvPr>
        </p:nvSpPr>
        <p:spPr/>
        <p:txBody>
          <a:bodyPr/>
          <a:lstStyle/>
          <a:p>
            <a:fld id="{22F3CA51-9247-9741-9CA9-208F04C48B93}" type="datetimeFigureOut">
              <a:rPr lang="en-US" smtClean="0"/>
              <a:t>11/9/20</a:t>
            </a:fld>
            <a:endParaRPr lang="en-US"/>
          </a:p>
        </p:txBody>
      </p:sp>
      <p:sp>
        <p:nvSpPr>
          <p:cNvPr id="6" name="Footer Placeholder 5">
            <a:extLst>
              <a:ext uri="{FF2B5EF4-FFF2-40B4-BE49-F238E27FC236}">
                <a16:creationId xmlns:a16="http://schemas.microsoft.com/office/drawing/2014/main" id="{CA14544F-9E88-7F48-A4D5-3DEFEC3797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AF8279-34A3-F146-80F0-1456DD4C255D}"/>
              </a:ext>
            </a:extLst>
          </p:cNvPr>
          <p:cNvSpPr>
            <a:spLocks noGrp="1"/>
          </p:cNvSpPr>
          <p:nvPr>
            <p:ph type="sldNum" sz="quarter" idx="12"/>
          </p:nvPr>
        </p:nvSpPr>
        <p:spPr/>
        <p:txBody>
          <a:bodyPr/>
          <a:lstStyle/>
          <a:p>
            <a:fld id="{741837AA-9365-0D43-9F90-6F64F8553B2B}" type="slidenum">
              <a:rPr lang="en-US" smtClean="0"/>
              <a:t>‹#›</a:t>
            </a:fld>
            <a:endParaRPr lang="en-US"/>
          </a:p>
        </p:txBody>
      </p:sp>
    </p:spTree>
    <p:extLst>
      <p:ext uri="{BB962C8B-B14F-4D97-AF65-F5344CB8AC3E}">
        <p14:creationId xmlns:p14="http://schemas.microsoft.com/office/powerpoint/2010/main" val="3906076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A562C9-E90F-AD4D-9E40-42D76CD9A0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EADE10C-167A-5047-86D9-B2F0806CDC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753B0E0-F36A-D642-BAB4-E2F7F6B45B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F3CA51-9247-9741-9CA9-208F04C48B93}" type="datetimeFigureOut">
              <a:rPr lang="en-US" smtClean="0"/>
              <a:t>11/9/20</a:t>
            </a:fld>
            <a:endParaRPr lang="en-US"/>
          </a:p>
        </p:txBody>
      </p:sp>
      <p:sp>
        <p:nvSpPr>
          <p:cNvPr id="5" name="Footer Placeholder 4">
            <a:extLst>
              <a:ext uri="{FF2B5EF4-FFF2-40B4-BE49-F238E27FC236}">
                <a16:creationId xmlns:a16="http://schemas.microsoft.com/office/drawing/2014/main" id="{94FFFBA9-2B04-D34E-970A-A0F2063974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33E4E19-E3FE-3346-B71D-C9FD90BBBA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1837AA-9365-0D43-9F90-6F64F8553B2B}" type="slidenum">
              <a:rPr lang="en-US" smtClean="0"/>
              <a:t>‹#›</a:t>
            </a:fld>
            <a:endParaRPr lang="en-US"/>
          </a:p>
        </p:txBody>
      </p:sp>
    </p:spTree>
    <p:extLst>
      <p:ext uri="{BB962C8B-B14F-4D97-AF65-F5344CB8AC3E}">
        <p14:creationId xmlns:p14="http://schemas.microsoft.com/office/powerpoint/2010/main" val="3953732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9.png"/><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2.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2.emf"/><Relationship Id="rId7"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emf"/><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emf"/><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emf"/><Relationship Id="rId4" Type="http://schemas.openxmlformats.org/officeDocument/2006/relationships/image" Target="../media/image22.svg"/></Relationships>
</file>

<file path=ppt/slides/_rels/slide8.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late full of oranges on a table&#10;&#10;Description automatically generated">
            <a:extLst>
              <a:ext uri="{FF2B5EF4-FFF2-40B4-BE49-F238E27FC236}">
                <a16:creationId xmlns:a16="http://schemas.microsoft.com/office/drawing/2014/main" id="{E0ECF22F-3B4F-9446-92E6-5D1EE043372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12" name="Rectangle 11">
            <a:extLst>
              <a:ext uri="{FF2B5EF4-FFF2-40B4-BE49-F238E27FC236}">
                <a16:creationId xmlns:a16="http://schemas.microsoft.com/office/drawing/2014/main" id="{C006A015-BDC9-D345-A8BB-B2C980EE6AD3}"/>
              </a:ext>
            </a:extLst>
          </p:cNvPr>
          <p:cNvSpPr/>
          <p:nvPr/>
        </p:nvSpPr>
        <p:spPr>
          <a:xfrm>
            <a:off x="5800725" y="5071961"/>
            <a:ext cx="3647300" cy="17860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60FB5D1-8EA2-3B45-9077-F3E5CC252AD1}"/>
              </a:ext>
            </a:extLst>
          </p:cNvPr>
          <p:cNvSpPr/>
          <p:nvPr/>
        </p:nvSpPr>
        <p:spPr>
          <a:xfrm>
            <a:off x="0" y="2308543"/>
            <a:ext cx="5995989" cy="474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EB3FCF6-AFB5-9E4F-BA6A-A0BAE747D6E9}"/>
              </a:ext>
            </a:extLst>
          </p:cNvPr>
          <p:cNvSpPr/>
          <p:nvPr/>
        </p:nvSpPr>
        <p:spPr>
          <a:xfrm>
            <a:off x="0" y="3708012"/>
            <a:ext cx="5231219" cy="474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B9F14AE-CEAE-3F4C-AF3B-EA3FF837E122}"/>
              </a:ext>
            </a:extLst>
          </p:cNvPr>
          <p:cNvSpPr/>
          <p:nvPr/>
        </p:nvSpPr>
        <p:spPr>
          <a:xfrm>
            <a:off x="0" y="939757"/>
            <a:ext cx="6815137" cy="474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9AE9AE-CA36-1049-BEF8-49126BE938DC}"/>
              </a:ext>
            </a:extLst>
          </p:cNvPr>
          <p:cNvSpPr txBox="1"/>
          <p:nvPr/>
        </p:nvSpPr>
        <p:spPr>
          <a:xfrm>
            <a:off x="533598" y="514349"/>
            <a:ext cx="6613153" cy="4126964"/>
          </a:xfrm>
          <a:prstGeom prst="rect">
            <a:avLst/>
          </a:prstGeom>
          <a:noFill/>
        </p:spPr>
        <p:txBody>
          <a:bodyPr wrap="square" rtlCol="0">
            <a:spAutoFit/>
          </a:bodyPr>
          <a:lstStyle/>
          <a:p>
            <a:pPr>
              <a:lnSpc>
                <a:spcPct val="150000"/>
              </a:lnSpc>
            </a:pPr>
            <a:r>
              <a:rPr lang="en-US" sz="6000" b="1" dirty="0">
                <a:latin typeface="Proxima Nova Alt" panose="02000506030000020004" pitchFamily="2" charset="77"/>
              </a:rPr>
              <a:t>HEALTHY FOOD </a:t>
            </a:r>
          </a:p>
          <a:p>
            <a:pPr>
              <a:lnSpc>
                <a:spcPct val="150000"/>
              </a:lnSpc>
            </a:pPr>
            <a:r>
              <a:rPr lang="en-US" sz="6000" b="1" dirty="0">
                <a:latin typeface="Proxima Nova Alt" panose="02000506030000020004" pitchFamily="2" charset="77"/>
              </a:rPr>
              <a:t>BELONGS TO</a:t>
            </a:r>
          </a:p>
          <a:p>
            <a:pPr>
              <a:lnSpc>
                <a:spcPct val="150000"/>
              </a:lnSpc>
            </a:pPr>
            <a:r>
              <a:rPr lang="en-US" sz="6000" b="1" dirty="0">
                <a:latin typeface="Proxima Nova Alt" panose="02000506030000020004" pitchFamily="2" charset="77"/>
              </a:rPr>
              <a:t>EVERYONE</a:t>
            </a:r>
          </a:p>
        </p:txBody>
      </p:sp>
      <p:sp>
        <p:nvSpPr>
          <p:cNvPr id="6" name="Rectangle 5">
            <a:extLst>
              <a:ext uri="{FF2B5EF4-FFF2-40B4-BE49-F238E27FC236}">
                <a16:creationId xmlns:a16="http://schemas.microsoft.com/office/drawing/2014/main" id="{44F5D8AF-ABD4-D941-AF47-F440DC32AD2E}"/>
              </a:ext>
            </a:extLst>
          </p:cNvPr>
          <p:cNvSpPr/>
          <p:nvPr/>
        </p:nvSpPr>
        <p:spPr>
          <a:xfrm>
            <a:off x="5153392" y="5213212"/>
            <a:ext cx="5352939" cy="1152175"/>
          </a:xfrm>
          <a:prstGeom prst="rect">
            <a:avLst/>
          </a:prstGeom>
        </p:spPr>
        <p:txBody>
          <a:bodyPr wrap="square">
            <a:spAutoFit/>
          </a:bodyPr>
          <a:lstStyle/>
          <a:p>
            <a:pPr>
              <a:lnSpc>
                <a:spcPct val="150000"/>
              </a:lnSpc>
            </a:pPr>
            <a:r>
              <a:rPr lang="en-US" sz="2400" dirty="0">
                <a:solidFill>
                  <a:srgbClr val="000000"/>
                </a:solidFill>
                <a:latin typeface="Proxima Nova" panose="02000506030000020004" pitchFamily="2" charset="0"/>
              </a:rPr>
              <a:t>What if you could help others eat</a:t>
            </a:r>
          </a:p>
          <a:p>
            <a:pPr>
              <a:lnSpc>
                <a:spcPct val="150000"/>
              </a:lnSpc>
            </a:pPr>
            <a:r>
              <a:rPr lang="en-US" sz="2400" dirty="0">
                <a:solidFill>
                  <a:srgbClr val="000000"/>
                </a:solidFill>
                <a:latin typeface="Proxima Nova" panose="02000506030000020004" pitchFamily="2" charset="0"/>
              </a:rPr>
              <a:t>better, just by eating better yourself? </a:t>
            </a:r>
          </a:p>
        </p:txBody>
      </p:sp>
      <p:pic>
        <p:nvPicPr>
          <p:cNvPr id="10" name="Picture 9">
            <a:extLst>
              <a:ext uri="{FF2B5EF4-FFF2-40B4-BE49-F238E27FC236}">
                <a16:creationId xmlns:a16="http://schemas.microsoft.com/office/drawing/2014/main" id="{DD425547-237E-194C-A3EA-EB093B734E1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99922" y="6300001"/>
            <a:ext cx="1098487" cy="353997"/>
          </a:xfrm>
          <a:prstGeom prst="rect">
            <a:avLst/>
          </a:prstGeom>
        </p:spPr>
      </p:pic>
      <p:pic>
        <p:nvPicPr>
          <p:cNvPr id="4" name="Picture 3">
            <a:extLst>
              <a:ext uri="{FF2B5EF4-FFF2-40B4-BE49-F238E27FC236}">
                <a16:creationId xmlns:a16="http://schemas.microsoft.com/office/drawing/2014/main" id="{78EAA042-59AC-1247-8056-F65A1910DA0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10880561" y="468604"/>
            <a:ext cx="1777298" cy="840089"/>
          </a:xfrm>
          <a:prstGeom prst="rect">
            <a:avLst/>
          </a:prstGeom>
        </p:spPr>
      </p:pic>
      <p:pic>
        <p:nvPicPr>
          <p:cNvPr id="7" name="Picture 6">
            <a:extLst>
              <a:ext uri="{FF2B5EF4-FFF2-40B4-BE49-F238E27FC236}">
                <a16:creationId xmlns:a16="http://schemas.microsoft.com/office/drawing/2014/main" id="{B9ABFE64-FCFE-A149-946C-4074F93B573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3599" y="6118264"/>
            <a:ext cx="2690723" cy="749874"/>
          </a:xfrm>
          <a:prstGeom prst="rect">
            <a:avLst/>
          </a:prstGeom>
        </p:spPr>
      </p:pic>
      <p:pic>
        <p:nvPicPr>
          <p:cNvPr id="16" name="Picture 15">
            <a:extLst>
              <a:ext uri="{FF2B5EF4-FFF2-40B4-BE49-F238E27FC236}">
                <a16:creationId xmlns:a16="http://schemas.microsoft.com/office/drawing/2014/main" id="{811B33E9-0B02-9A46-B3EC-26E4AE69894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6200000">
            <a:off x="10731573" y="4907703"/>
            <a:ext cx="2383205" cy="532163"/>
          </a:xfrm>
          <a:prstGeom prst="rect">
            <a:avLst/>
          </a:prstGeom>
        </p:spPr>
      </p:pic>
    </p:spTree>
    <p:extLst>
      <p:ext uri="{BB962C8B-B14F-4D97-AF65-F5344CB8AC3E}">
        <p14:creationId xmlns:p14="http://schemas.microsoft.com/office/powerpoint/2010/main" val="1301791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DB0A4C81-FE51-564C-8AE5-F8710AA53BEA}"/>
              </a:ext>
            </a:extLst>
          </p:cNvPr>
          <p:cNvSpPr/>
          <p:nvPr/>
        </p:nvSpPr>
        <p:spPr>
          <a:xfrm>
            <a:off x="6614604" y="2428875"/>
            <a:ext cx="1979626" cy="4429125"/>
          </a:xfrm>
          <a:prstGeom prst="rect">
            <a:avLst/>
          </a:prstGeom>
          <a:solidFill>
            <a:srgbClr val="E3E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2469F30-BE9A-1946-B2E0-656090836D39}"/>
              </a:ext>
            </a:extLst>
          </p:cNvPr>
          <p:cNvSpPr/>
          <p:nvPr/>
        </p:nvSpPr>
        <p:spPr>
          <a:xfrm>
            <a:off x="3645162" y="2428875"/>
            <a:ext cx="1979626" cy="4429125"/>
          </a:xfrm>
          <a:prstGeom prst="rect">
            <a:avLst/>
          </a:prstGeom>
          <a:solidFill>
            <a:srgbClr val="E3E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60FB5D1-8EA2-3B45-9077-F3E5CC252AD1}"/>
              </a:ext>
            </a:extLst>
          </p:cNvPr>
          <p:cNvSpPr/>
          <p:nvPr/>
        </p:nvSpPr>
        <p:spPr>
          <a:xfrm>
            <a:off x="675718" y="2428875"/>
            <a:ext cx="1979626" cy="4429125"/>
          </a:xfrm>
          <a:prstGeom prst="rect">
            <a:avLst/>
          </a:prstGeom>
          <a:solidFill>
            <a:srgbClr val="E3E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415B70A-2C95-B64A-9572-AB04D4BB92D3}"/>
              </a:ext>
            </a:extLst>
          </p:cNvPr>
          <p:cNvSpPr/>
          <p:nvPr/>
        </p:nvSpPr>
        <p:spPr>
          <a:xfrm>
            <a:off x="1" y="0"/>
            <a:ext cx="5995989" cy="1073715"/>
          </a:xfrm>
          <a:prstGeom prst="rect">
            <a:avLst/>
          </a:prstGeom>
          <a:solidFill>
            <a:srgbClr val="FFC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E83EA3A-5D54-2F49-A820-CBEA999C179C}"/>
              </a:ext>
            </a:extLst>
          </p:cNvPr>
          <p:cNvSpPr/>
          <p:nvPr/>
        </p:nvSpPr>
        <p:spPr>
          <a:xfrm>
            <a:off x="273199" y="309113"/>
            <a:ext cx="5447118" cy="1031051"/>
          </a:xfrm>
          <a:prstGeom prst="rect">
            <a:avLst/>
          </a:prstGeom>
        </p:spPr>
        <p:txBody>
          <a:bodyPr wrap="square">
            <a:spAutoFit/>
          </a:bodyPr>
          <a:lstStyle/>
          <a:p>
            <a:pPr>
              <a:spcAft>
                <a:spcPts val="600"/>
              </a:spcAft>
            </a:pPr>
            <a:r>
              <a:rPr lang="en-US" sz="2800" b="1" dirty="0">
                <a:solidFill>
                  <a:srgbClr val="000000"/>
                </a:solidFill>
                <a:latin typeface="Proxima Nova Alt" panose="02000506030000020004" pitchFamily="2" charset="77"/>
              </a:rPr>
              <a:t>4 TARGET GROUPS, </a:t>
            </a:r>
          </a:p>
          <a:p>
            <a:pPr>
              <a:spcAft>
                <a:spcPts val="600"/>
              </a:spcAft>
            </a:pPr>
            <a:r>
              <a:rPr lang="en-US" sz="2800" b="1" dirty="0">
                <a:solidFill>
                  <a:srgbClr val="000000"/>
                </a:solidFill>
                <a:latin typeface="Proxima Nova Alt" panose="02000506030000020004" pitchFamily="2" charset="77"/>
              </a:rPr>
              <a:t>OUR SOLUTION	</a:t>
            </a:r>
          </a:p>
        </p:txBody>
      </p:sp>
      <p:sp>
        <p:nvSpPr>
          <p:cNvPr id="49" name="TextBox 4">
            <a:extLst>
              <a:ext uri="{FF2B5EF4-FFF2-40B4-BE49-F238E27FC236}">
                <a16:creationId xmlns:a16="http://schemas.microsoft.com/office/drawing/2014/main" id="{5E46D175-F649-3A46-80F6-9574C092C18C}"/>
              </a:ext>
            </a:extLst>
          </p:cNvPr>
          <p:cNvSpPr txBox="1"/>
          <p:nvPr/>
        </p:nvSpPr>
        <p:spPr>
          <a:xfrm>
            <a:off x="1045969" y="3514564"/>
            <a:ext cx="1597241" cy="3213700"/>
          </a:xfrm>
          <a:prstGeom prst="rect">
            <a:avLst/>
          </a:prstGeom>
        </p:spPr>
        <p:txBody>
          <a:bodyPr wrap="square" lIns="0" tIns="0" rIns="0" bIns="0" rtlCol="0" anchor="t">
            <a:spAutoFit/>
          </a:bodyPr>
          <a:lstStyle/>
          <a:p>
            <a:pPr>
              <a:lnSpc>
                <a:spcPct val="150000"/>
              </a:lnSpc>
            </a:pPr>
            <a:r>
              <a:rPr lang="en-US" sz="1400" b="1" dirty="0">
                <a:solidFill>
                  <a:srgbClr val="000000"/>
                </a:solidFill>
                <a:latin typeface="Proxima Nova Alt" panose="02000506030000020004" pitchFamily="2" charset="77"/>
              </a:rPr>
              <a:t>ORDER FOR YOURSELF/MEAL KIT SERVICE</a:t>
            </a:r>
          </a:p>
          <a:p>
            <a:pPr>
              <a:lnSpc>
                <a:spcPct val="150000"/>
              </a:lnSpc>
            </a:pPr>
            <a:endParaRPr lang="en-US" sz="1400" b="1" dirty="0">
              <a:solidFill>
                <a:srgbClr val="000000"/>
              </a:solidFill>
              <a:latin typeface="Proxima Nova Alt" panose="02000506030000020004" pitchFamily="2" charset="77"/>
            </a:endParaRPr>
          </a:p>
          <a:p>
            <a:pPr>
              <a:lnSpc>
                <a:spcPct val="150000"/>
              </a:lnSpc>
            </a:pPr>
            <a:r>
              <a:rPr lang="en-US" sz="1400" b="1" dirty="0">
                <a:solidFill>
                  <a:srgbClr val="000000"/>
                </a:solidFill>
                <a:latin typeface="Proxima Nova Alt" panose="02000506030000020004" pitchFamily="2" charset="77"/>
              </a:rPr>
              <a:t>ORDER FOR A FAMILY IN NEED </a:t>
            </a:r>
          </a:p>
          <a:p>
            <a:pPr>
              <a:lnSpc>
                <a:spcPct val="150000"/>
              </a:lnSpc>
            </a:pPr>
            <a:endParaRPr lang="en-US" sz="1400" b="1" dirty="0">
              <a:solidFill>
                <a:srgbClr val="000000"/>
              </a:solidFill>
              <a:latin typeface="Proxima Nova Alt" panose="02000506030000020004" pitchFamily="2" charset="77"/>
            </a:endParaRPr>
          </a:p>
          <a:p>
            <a:pPr>
              <a:lnSpc>
                <a:spcPct val="150000"/>
              </a:lnSpc>
            </a:pPr>
            <a:r>
              <a:rPr lang="en-US" sz="1400" b="1" dirty="0">
                <a:solidFill>
                  <a:srgbClr val="000000"/>
                </a:solidFill>
                <a:latin typeface="Proxima Nova Alt" panose="02000506030000020004" pitchFamily="2" charset="77"/>
              </a:rPr>
              <a:t>SUBSCRIPTION </a:t>
            </a:r>
          </a:p>
          <a:p>
            <a:pPr>
              <a:lnSpc>
                <a:spcPct val="150000"/>
              </a:lnSpc>
            </a:pPr>
            <a:r>
              <a:rPr lang="en-US" sz="1400" b="1" dirty="0">
                <a:solidFill>
                  <a:srgbClr val="000000"/>
                </a:solidFill>
                <a:latin typeface="Proxima Nova Alt" panose="02000506030000020004" pitchFamily="2" charset="77"/>
              </a:rPr>
              <a:t>TO PLATFORM (FUNDS </a:t>
            </a:r>
            <a:r>
              <a:rPr lang="en-US" sz="1400" b="1" dirty="0">
                <a:solidFill>
                  <a:srgbClr val="000000"/>
                </a:solidFill>
                <a:latin typeface="Proxima Nova Alt" panose="02000506030000020004" pitchFamily="2" charset="77"/>
                <a:sym typeface="Wingdings"/>
              </a:rPr>
              <a:t> VNB)</a:t>
            </a:r>
            <a:endParaRPr lang="en-US" sz="1400" b="1" dirty="0">
              <a:solidFill>
                <a:srgbClr val="000000"/>
              </a:solidFill>
              <a:latin typeface="Proxima Nova Alt" panose="02000506030000020004" pitchFamily="2" charset="77"/>
            </a:endParaRPr>
          </a:p>
        </p:txBody>
      </p:sp>
      <p:sp>
        <p:nvSpPr>
          <p:cNvPr id="58" name="TextBox 57">
            <a:extLst>
              <a:ext uri="{FF2B5EF4-FFF2-40B4-BE49-F238E27FC236}">
                <a16:creationId xmlns:a16="http://schemas.microsoft.com/office/drawing/2014/main" id="{A1F9D54C-437C-4B40-A93F-6A60AC1C1640}"/>
              </a:ext>
            </a:extLst>
          </p:cNvPr>
          <p:cNvSpPr txBox="1"/>
          <p:nvPr/>
        </p:nvSpPr>
        <p:spPr>
          <a:xfrm>
            <a:off x="675718" y="2134979"/>
            <a:ext cx="1979626" cy="646331"/>
          </a:xfrm>
          <a:prstGeom prst="rect">
            <a:avLst/>
          </a:prstGeom>
          <a:noFill/>
        </p:spPr>
        <p:txBody>
          <a:bodyPr wrap="square" rtlCol="0">
            <a:spAutoFit/>
          </a:bodyPr>
          <a:lstStyle/>
          <a:p>
            <a:pPr algn="ctr"/>
            <a:r>
              <a:rPr lang="en-US" sz="3600" b="1" dirty="0">
                <a:latin typeface="Proxima Nova Alt" panose="02000506030000020004" pitchFamily="2" charset="77"/>
              </a:rPr>
              <a:t>B2C</a:t>
            </a:r>
          </a:p>
        </p:txBody>
      </p:sp>
      <p:sp>
        <p:nvSpPr>
          <p:cNvPr id="59" name="TextBox 58">
            <a:extLst>
              <a:ext uri="{FF2B5EF4-FFF2-40B4-BE49-F238E27FC236}">
                <a16:creationId xmlns:a16="http://schemas.microsoft.com/office/drawing/2014/main" id="{55A25510-5CBD-4D45-A03D-58526E14575F}"/>
              </a:ext>
            </a:extLst>
          </p:cNvPr>
          <p:cNvSpPr txBox="1"/>
          <p:nvPr/>
        </p:nvSpPr>
        <p:spPr>
          <a:xfrm>
            <a:off x="3645160" y="2073418"/>
            <a:ext cx="1979625" cy="646331"/>
          </a:xfrm>
          <a:prstGeom prst="rect">
            <a:avLst/>
          </a:prstGeom>
          <a:noFill/>
        </p:spPr>
        <p:txBody>
          <a:bodyPr wrap="square" rtlCol="0">
            <a:spAutoFit/>
          </a:bodyPr>
          <a:lstStyle/>
          <a:p>
            <a:pPr algn="ctr"/>
            <a:r>
              <a:rPr lang="en-US" sz="3600" b="1" dirty="0">
                <a:latin typeface="Proxima Nova Alt" panose="02000506030000020004" pitchFamily="2" charset="77"/>
              </a:rPr>
              <a:t>B2B</a:t>
            </a:r>
          </a:p>
        </p:txBody>
      </p:sp>
      <p:sp>
        <p:nvSpPr>
          <p:cNvPr id="61" name="TextBox 60">
            <a:extLst>
              <a:ext uri="{FF2B5EF4-FFF2-40B4-BE49-F238E27FC236}">
                <a16:creationId xmlns:a16="http://schemas.microsoft.com/office/drawing/2014/main" id="{CBABE841-12D2-F14B-B59F-B16E5524ED05}"/>
              </a:ext>
            </a:extLst>
          </p:cNvPr>
          <p:cNvSpPr txBox="1"/>
          <p:nvPr/>
        </p:nvSpPr>
        <p:spPr>
          <a:xfrm>
            <a:off x="6614603" y="2073417"/>
            <a:ext cx="1979627" cy="584775"/>
          </a:xfrm>
          <a:prstGeom prst="rect">
            <a:avLst/>
          </a:prstGeom>
          <a:noFill/>
        </p:spPr>
        <p:txBody>
          <a:bodyPr wrap="square" rtlCol="0">
            <a:spAutoFit/>
          </a:bodyPr>
          <a:lstStyle/>
          <a:p>
            <a:pPr algn="ctr"/>
            <a:r>
              <a:rPr lang="en-US" sz="3200" b="1" dirty="0">
                <a:latin typeface="Proxima Nova Alt" panose="02000506030000020004" pitchFamily="2" charset="77"/>
              </a:rPr>
              <a:t>B2G</a:t>
            </a:r>
          </a:p>
        </p:txBody>
      </p:sp>
      <p:sp>
        <p:nvSpPr>
          <p:cNvPr id="17" name="Rectangle 16">
            <a:extLst>
              <a:ext uri="{FF2B5EF4-FFF2-40B4-BE49-F238E27FC236}">
                <a16:creationId xmlns:a16="http://schemas.microsoft.com/office/drawing/2014/main" id="{5FEBEE9E-C055-9B42-AE37-E314082AC611}"/>
              </a:ext>
            </a:extLst>
          </p:cNvPr>
          <p:cNvSpPr/>
          <p:nvPr/>
        </p:nvSpPr>
        <p:spPr>
          <a:xfrm>
            <a:off x="9403299" y="2428875"/>
            <a:ext cx="1979626" cy="4429125"/>
          </a:xfrm>
          <a:prstGeom prst="rect">
            <a:avLst/>
          </a:prstGeom>
          <a:solidFill>
            <a:srgbClr val="E3E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F564DDF-0415-3149-93ED-2BF19C3B5E76}"/>
              </a:ext>
            </a:extLst>
          </p:cNvPr>
          <p:cNvSpPr txBox="1"/>
          <p:nvPr/>
        </p:nvSpPr>
        <p:spPr>
          <a:xfrm>
            <a:off x="9403298" y="2073417"/>
            <a:ext cx="1979627" cy="954107"/>
          </a:xfrm>
          <a:prstGeom prst="rect">
            <a:avLst/>
          </a:prstGeom>
          <a:noFill/>
        </p:spPr>
        <p:txBody>
          <a:bodyPr wrap="square" rtlCol="0">
            <a:spAutoFit/>
          </a:bodyPr>
          <a:lstStyle/>
          <a:p>
            <a:pPr algn="ctr"/>
            <a:r>
              <a:rPr lang="en-US" sz="2800" b="1" dirty="0">
                <a:latin typeface="Proxima Nova Alt" panose="02000506030000020004" pitchFamily="2" charset="77"/>
              </a:rPr>
              <a:t>LOW SES</a:t>
            </a:r>
          </a:p>
          <a:p>
            <a:pPr algn="ctr"/>
            <a:r>
              <a:rPr lang="en-US" sz="2800" b="1" dirty="0">
                <a:latin typeface="Proxima Nova Alt" panose="02000506030000020004" pitchFamily="2" charset="77"/>
              </a:rPr>
              <a:t>FAMILIES</a:t>
            </a:r>
          </a:p>
        </p:txBody>
      </p:sp>
      <p:pic>
        <p:nvPicPr>
          <p:cNvPr id="15" name="Picture 14">
            <a:extLst>
              <a:ext uri="{FF2B5EF4-FFF2-40B4-BE49-F238E27FC236}">
                <a16:creationId xmlns:a16="http://schemas.microsoft.com/office/drawing/2014/main" id="{43EB3592-6147-614F-ABFB-13CCB6B7D10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830162" y="6375591"/>
            <a:ext cx="1098487" cy="353997"/>
          </a:xfrm>
          <a:prstGeom prst="rect">
            <a:avLst/>
          </a:prstGeom>
        </p:spPr>
      </p:pic>
      <p:sp>
        <p:nvSpPr>
          <p:cNvPr id="20" name="Oval 19">
            <a:extLst>
              <a:ext uri="{FF2B5EF4-FFF2-40B4-BE49-F238E27FC236}">
                <a16:creationId xmlns:a16="http://schemas.microsoft.com/office/drawing/2014/main" id="{EB6309DB-4E4B-9B48-A098-C1BC238EC813}"/>
              </a:ext>
            </a:extLst>
          </p:cNvPr>
          <p:cNvSpPr/>
          <p:nvPr/>
        </p:nvSpPr>
        <p:spPr>
          <a:xfrm>
            <a:off x="807174" y="3631584"/>
            <a:ext cx="127201" cy="127201"/>
          </a:xfrm>
          <a:prstGeom prst="ellipse">
            <a:avLst/>
          </a:prstGeom>
          <a:solidFill>
            <a:srgbClr val="FFC6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b="1" dirty="0">
              <a:solidFill>
                <a:srgbClr val="FFC62F"/>
              </a:solidFill>
              <a:latin typeface="Proxima Nova" panose="02000506030000020004" pitchFamily="2" charset="0"/>
              <a:ea typeface="Open Sans" panose="020B0606030504020204" pitchFamily="34" charset="0"/>
              <a:cs typeface="Open Sans" panose="020B0606030504020204" pitchFamily="34" charset="0"/>
            </a:endParaRPr>
          </a:p>
        </p:txBody>
      </p:sp>
      <p:sp>
        <p:nvSpPr>
          <p:cNvPr id="21" name="Oval 20">
            <a:extLst>
              <a:ext uri="{FF2B5EF4-FFF2-40B4-BE49-F238E27FC236}">
                <a16:creationId xmlns:a16="http://schemas.microsoft.com/office/drawing/2014/main" id="{F22089B0-2016-A24B-951C-B00A71728D0C}"/>
              </a:ext>
            </a:extLst>
          </p:cNvPr>
          <p:cNvSpPr/>
          <p:nvPr/>
        </p:nvSpPr>
        <p:spPr>
          <a:xfrm>
            <a:off x="807174" y="4875392"/>
            <a:ext cx="127201" cy="127201"/>
          </a:xfrm>
          <a:prstGeom prst="ellipse">
            <a:avLst/>
          </a:prstGeom>
          <a:solidFill>
            <a:srgbClr val="FFC6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b="1" dirty="0">
              <a:solidFill>
                <a:srgbClr val="FFC62F"/>
              </a:solidFill>
              <a:latin typeface="Proxima Nova" panose="02000506030000020004" pitchFamily="2" charset="0"/>
              <a:ea typeface="Open Sans" panose="020B0606030504020204" pitchFamily="34" charset="0"/>
              <a:cs typeface="Open Sans" panose="020B0606030504020204" pitchFamily="34" charset="0"/>
            </a:endParaRPr>
          </a:p>
        </p:txBody>
      </p:sp>
      <p:sp>
        <p:nvSpPr>
          <p:cNvPr id="22" name="Oval 21">
            <a:extLst>
              <a:ext uri="{FF2B5EF4-FFF2-40B4-BE49-F238E27FC236}">
                <a16:creationId xmlns:a16="http://schemas.microsoft.com/office/drawing/2014/main" id="{B37A979B-6562-2641-8473-0B7333036C47}"/>
              </a:ext>
            </a:extLst>
          </p:cNvPr>
          <p:cNvSpPr/>
          <p:nvPr/>
        </p:nvSpPr>
        <p:spPr>
          <a:xfrm>
            <a:off x="807174" y="5857376"/>
            <a:ext cx="127201" cy="127201"/>
          </a:xfrm>
          <a:prstGeom prst="ellipse">
            <a:avLst/>
          </a:prstGeom>
          <a:solidFill>
            <a:srgbClr val="FFC6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b="1" dirty="0">
              <a:solidFill>
                <a:srgbClr val="FFC62F"/>
              </a:solidFill>
              <a:latin typeface="Proxima Nova" panose="02000506030000020004" pitchFamily="2" charset="0"/>
              <a:ea typeface="Open Sans" panose="020B0606030504020204" pitchFamily="34" charset="0"/>
              <a:cs typeface="Open Sans" panose="020B0606030504020204" pitchFamily="34" charset="0"/>
            </a:endParaRPr>
          </a:p>
        </p:txBody>
      </p:sp>
      <p:sp>
        <p:nvSpPr>
          <p:cNvPr id="27" name="TextBox 4">
            <a:extLst>
              <a:ext uri="{FF2B5EF4-FFF2-40B4-BE49-F238E27FC236}">
                <a16:creationId xmlns:a16="http://schemas.microsoft.com/office/drawing/2014/main" id="{950BCEC9-2017-4547-AB8E-915870006FD7}"/>
              </a:ext>
            </a:extLst>
          </p:cNvPr>
          <p:cNvSpPr txBox="1"/>
          <p:nvPr/>
        </p:nvSpPr>
        <p:spPr>
          <a:xfrm>
            <a:off x="6954982" y="3514564"/>
            <a:ext cx="1597241" cy="2244204"/>
          </a:xfrm>
          <a:prstGeom prst="rect">
            <a:avLst/>
          </a:prstGeom>
        </p:spPr>
        <p:txBody>
          <a:bodyPr wrap="square" lIns="0" tIns="0" rIns="0" bIns="0" rtlCol="0" anchor="t">
            <a:spAutoFit/>
          </a:bodyPr>
          <a:lstStyle/>
          <a:p>
            <a:pPr>
              <a:lnSpc>
                <a:spcPct val="150000"/>
              </a:lnSpc>
            </a:pPr>
            <a:r>
              <a:rPr lang="en-US" sz="1400" b="1" dirty="0">
                <a:solidFill>
                  <a:srgbClr val="000000"/>
                </a:solidFill>
                <a:latin typeface="Proxima Nova Alt" panose="02000506030000020004" pitchFamily="2" charset="77"/>
              </a:rPr>
              <a:t>FOOD AID AS AN INVESTMENT TO PUBLIC HEALTH </a:t>
            </a:r>
          </a:p>
          <a:p>
            <a:pPr>
              <a:lnSpc>
                <a:spcPct val="150000"/>
              </a:lnSpc>
            </a:pPr>
            <a:r>
              <a:rPr lang="en-US" sz="1400" b="1" dirty="0">
                <a:solidFill>
                  <a:srgbClr val="000000"/>
                </a:solidFill>
                <a:latin typeface="Proxima Nova Alt" panose="02000506030000020004" pitchFamily="2" charset="77"/>
              </a:rPr>
              <a:t>   </a:t>
            </a:r>
          </a:p>
          <a:p>
            <a:pPr>
              <a:lnSpc>
                <a:spcPct val="150000"/>
              </a:lnSpc>
            </a:pPr>
            <a:r>
              <a:rPr lang="en-US" sz="1400" b="1" dirty="0">
                <a:solidFill>
                  <a:srgbClr val="000000"/>
                </a:solidFill>
                <a:latin typeface="Proxima Nova Alt" panose="02000506030000020004" pitchFamily="2" charset="77"/>
              </a:rPr>
              <a:t>FOOD EDUCATION TO FIGHT OBESITY </a:t>
            </a:r>
          </a:p>
        </p:txBody>
      </p:sp>
      <p:sp>
        <p:nvSpPr>
          <p:cNvPr id="28" name="Oval 27">
            <a:extLst>
              <a:ext uri="{FF2B5EF4-FFF2-40B4-BE49-F238E27FC236}">
                <a16:creationId xmlns:a16="http://schemas.microsoft.com/office/drawing/2014/main" id="{EE0E900B-DCD8-7944-A925-DF0FEA5B3288}"/>
              </a:ext>
            </a:extLst>
          </p:cNvPr>
          <p:cNvSpPr/>
          <p:nvPr/>
        </p:nvSpPr>
        <p:spPr>
          <a:xfrm>
            <a:off x="6716187" y="3631584"/>
            <a:ext cx="127201" cy="127201"/>
          </a:xfrm>
          <a:prstGeom prst="ellipse">
            <a:avLst/>
          </a:prstGeom>
          <a:solidFill>
            <a:srgbClr val="FFC6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b="1" dirty="0">
              <a:solidFill>
                <a:srgbClr val="FFC62F"/>
              </a:solidFill>
              <a:latin typeface="Proxima Nova" panose="02000506030000020004" pitchFamily="2" charset="0"/>
              <a:ea typeface="Open Sans" panose="020B0606030504020204" pitchFamily="34" charset="0"/>
              <a:cs typeface="Open Sans" panose="020B0606030504020204" pitchFamily="34" charset="0"/>
            </a:endParaRPr>
          </a:p>
        </p:txBody>
      </p:sp>
      <p:sp>
        <p:nvSpPr>
          <p:cNvPr id="29" name="Oval 28">
            <a:extLst>
              <a:ext uri="{FF2B5EF4-FFF2-40B4-BE49-F238E27FC236}">
                <a16:creationId xmlns:a16="http://schemas.microsoft.com/office/drawing/2014/main" id="{E18C7B1A-2B93-B64B-B4BD-705BBF343886}"/>
              </a:ext>
            </a:extLst>
          </p:cNvPr>
          <p:cNvSpPr/>
          <p:nvPr/>
        </p:nvSpPr>
        <p:spPr>
          <a:xfrm>
            <a:off x="6716187" y="4914455"/>
            <a:ext cx="127201" cy="127201"/>
          </a:xfrm>
          <a:prstGeom prst="ellipse">
            <a:avLst/>
          </a:prstGeom>
          <a:solidFill>
            <a:srgbClr val="FFC6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b="1" dirty="0">
              <a:solidFill>
                <a:srgbClr val="FFC62F"/>
              </a:solidFill>
              <a:latin typeface="Proxima Nova" panose="02000506030000020004" pitchFamily="2" charset="0"/>
              <a:ea typeface="Open Sans" panose="020B0606030504020204" pitchFamily="34" charset="0"/>
              <a:cs typeface="Open Sans" panose="020B0606030504020204" pitchFamily="34" charset="0"/>
            </a:endParaRPr>
          </a:p>
        </p:txBody>
      </p:sp>
      <p:sp>
        <p:nvSpPr>
          <p:cNvPr id="31" name="TextBox 4">
            <a:extLst>
              <a:ext uri="{FF2B5EF4-FFF2-40B4-BE49-F238E27FC236}">
                <a16:creationId xmlns:a16="http://schemas.microsoft.com/office/drawing/2014/main" id="{D588CDFF-DD57-FE42-83B0-CA6751EED4D6}"/>
              </a:ext>
            </a:extLst>
          </p:cNvPr>
          <p:cNvSpPr txBox="1"/>
          <p:nvPr/>
        </p:nvSpPr>
        <p:spPr>
          <a:xfrm>
            <a:off x="9775235" y="3514564"/>
            <a:ext cx="1597241" cy="2800767"/>
          </a:xfrm>
          <a:prstGeom prst="rect">
            <a:avLst/>
          </a:prstGeom>
        </p:spPr>
        <p:txBody>
          <a:bodyPr wrap="square" lIns="0" tIns="0" rIns="0" bIns="0" rtlCol="0" anchor="t">
            <a:spAutoFit/>
          </a:bodyPr>
          <a:lstStyle/>
          <a:p>
            <a:r>
              <a:rPr lang="en-US" sz="1400" b="1" dirty="0">
                <a:solidFill>
                  <a:srgbClr val="000000"/>
                </a:solidFill>
                <a:latin typeface="Proxima Nova Alt" panose="02000506030000020004" pitchFamily="2" charset="77"/>
              </a:rPr>
              <a:t>RECEIVING FOOD</a:t>
            </a:r>
          </a:p>
          <a:p>
            <a:r>
              <a:rPr lang="en-US" sz="1400" b="1" dirty="0">
                <a:solidFill>
                  <a:srgbClr val="000000"/>
                </a:solidFill>
                <a:latin typeface="Proxima Nova Alt" panose="02000506030000020004" pitchFamily="2" charset="77"/>
              </a:rPr>
              <a:t>BOX FOR FREE</a:t>
            </a:r>
          </a:p>
          <a:p>
            <a:endParaRPr lang="en-US" sz="1400" b="1" dirty="0">
              <a:solidFill>
                <a:srgbClr val="000000"/>
              </a:solidFill>
              <a:latin typeface="Proxima Nova Alt" panose="02000506030000020004" pitchFamily="2" charset="77"/>
            </a:endParaRPr>
          </a:p>
          <a:p>
            <a:endParaRPr lang="en-US" sz="1400" b="1" dirty="0">
              <a:solidFill>
                <a:srgbClr val="000000"/>
              </a:solidFill>
              <a:latin typeface="Proxima Nova Alt" panose="02000506030000020004" pitchFamily="2" charset="77"/>
            </a:endParaRPr>
          </a:p>
          <a:p>
            <a:r>
              <a:rPr lang="en-US" sz="1400" b="1" dirty="0">
                <a:solidFill>
                  <a:srgbClr val="000000"/>
                </a:solidFill>
                <a:latin typeface="Proxima Nova Alt" panose="02000506030000020004" pitchFamily="2" charset="77"/>
              </a:rPr>
              <a:t>RECEIVING PLATFORM EDUCATION FOR FREE</a:t>
            </a:r>
          </a:p>
          <a:p>
            <a:endParaRPr lang="en-US" sz="1400" b="1" dirty="0">
              <a:solidFill>
                <a:srgbClr val="000000"/>
              </a:solidFill>
              <a:latin typeface="Proxima Nova Alt" panose="02000506030000020004" pitchFamily="2" charset="77"/>
            </a:endParaRPr>
          </a:p>
          <a:p>
            <a:r>
              <a:rPr lang="en-US" sz="1400" b="1" dirty="0">
                <a:solidFill>
                  <a:srgbClr val="000000"/>
                </a:solidFill>
                <a:latin typeface="Proxima Nova Alt" panose="02000506030000020004" pitchFamily="2" charset="77"/>
                <a:sym typeface="Wingdings"/>
              </a:rPr>
              <a:t> </a:t>
            </a:r>
          </a:p>
          <a:p>
            <a:r>
              <a:rPr lang="en-US" sz="1400" b="1" dirty="0">
                <a:solidFill>
                  <a:srgbClr val="000000"/>
                </a:solidFill>
                <a:latin typeface="Proxima Nova Alt" panose="02000506030000020004" pitchFamily="2" charset="77"/>
                <a:sym typeface="Wingdings"/>
              </a:rPr>
              <a:t>ENHANCED WELLBEING, REDUCED COSTS </a:t>
            </a:r>
            <a:endParaRPr lang="en-US" sz="1400" b="1" dirty="0">
              <a:solidFill>
                <a:srgbClr val="000000"/>
              </a:solidFill>
              <a:latin typeface="Proxima Nova Alt" panose="02000506030000020004" pitchFamily="2" charset="77"/>
            </a:endParaRPr>
          </a:p>
        </p:txBody>
      </p:sp>
      <p:sp>
        <p:nvSpPr>
          <p:cNvPr id="32" name="Oval 31">
            <a:extLst>
              <a:ext uri="{FF2B5EF4-FFF2-40B4-BE49-F238E27FC236}">
                <a16:creationId xmlns:a16="http://schemas.microsoft.com/office/drawing/2014/main" id="{113B4ACE-7EF6-6B42-9779-C5D08D532D12}"/>
              </a:ext>
            </a:extLst>
          </p:cNvPr>
          <p:cNvSpPr/>
          <p:nvPr/>
        </p:nvSpPr>
        <p:spPr>
          <a:xfrm>
            <a:off x="9536440" y="3631584"/>
            <a:ext cx="127201" cy="127201"/>
          </a:xfrm>
          <a:prstGeom prst="ellipse">
            <a:avLst/>
          </a:prstGeom>
          <a:solidFill>
            <a:srgbClr val="FFC6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b="1" dirty="0">
              <a:solidFill>
                <a:srgbClr val="FFC62F"/>
              </a:solidFill>
              <a:latin typeface="Proxima Nova" panose="02000506030000020004" pitchFamily="2" charset="0"/>
              <a:ea typeface="Open Sans" panose="020B0606030504020204" pitchFamily="34" charset="0"/>
              <a:cs typeface="Open Sans" panose="020B0606030504020204" pitchFamily="34" charset="0"/>
            </a:endParaRPr>
          </a:p>
        </p:txBody>
      </p:sp>
      <p:sp>
        <p:nvSpPr>
          <p:cNvPr id="36" name="Oval 35">
            <a:extLst>
              <a:ext uri="{FF2B5EF4-FFF2-40B4-BE49-F238E27FC236}">
                <a16:creationId xmlns:a16="http://schemas.microsoft.com/office/drawing/2014/main" id="{78B2DC69-C40C-814D-8E5B-1684A248B053}"/>
              </a:ext>
            </a:extLst>
          </p:cNvPr>
          <p:cNvSpPr/>
          <p:nvPr/>
        </p:nvSpPr>
        <p:spPr>
          <a:xfrm>
            <a:off x="3779947" y="3631584"/>
            <a:ext cx="127201" cy="127201"/>
          </a:xfrm>
          <a:prstGeom prst="ellipse">
            <a:avLst/>
          </a:prstGeom>
          <a:solidFill>
            <a:srgbClr val="FFC6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b="1" dirty="0">
              <a:solidFill>
                <a:srgbClr val="FFC62F"/>
              </a:solidFill>
              <a:latin typeface="Proxima Nova" panose="02000506030000020004" pitchFamily="2" charset="0"/>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AF378890-CD08-8540-86C7-AECF90D285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51544" y="4779140"/>
            <a:ext cx="1863060" cy="2078859"/>
          </a:xfrm>
          <a:prstGeom prst="rect">
            <a:avLst/>
          </a:prstGeom>
        </p:spPr>
      </p:pic>
      <p:sp>
        <p:nvSpPr>
          <p:cNvPr id="37" name="Oval 36">
            <a:extLst>
              <a:ext uri="{FF2B5EF4-FFF2-40B4-BE49-F238E27FC236}">
                <a16:creationId xmlns:a16="http://schemas.microsoft.com/office/drawing/2014/main" id="{8022381E-5BFF-0345-8E26-7A30D7F8A742}"/>
              </a:ext>
            </a:extLst>
          </p:cNvPr>
          <p:cNvSpPr/>
          <p:nvPr/>
        </p:nvSpPr>
        <p:spPr>
          <a:xfrm>
            <a:off x="3779947" y="4898259"/>
            <a:ext cx="127201" cy="127201"/>
          </a:xfrm>
          <a:prstGeom prst="ellipse">
            <a:avLst/>
          </a:prstGeom>
          <a:solidFill>
            <a:srgbClr val="FFC6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b="1" dirty="0">
              <a:solidFill>
                <a:srgbClr val="FFC62F"/>
              </a:solidFill>
              <a:latin typeface="Proxima Nova" panose="02000506030000020004" pitchFamily="2"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id="{F4AAA6E8-966D-A844-9CC4-28A000A37F22}"/>
              </a:ext>
            </a:extLst>
          </p:cNvPr>
          <p:cNvPicPr>
            <a:picLocks noChangeAspect="1"/>
          </p:cNvPicPr>
          <p:nvPr/>
        </p:nvPicPr>
        <p:blipFill>
          <a:blip r:embed="rId4"/>
          <a:stretch>
            <a:fillRect/>
          </a:stretch>
        </p:blipFill>
        <p:spPr>
          <a:xfrm rot="10800000">
            <a:off x="7712484" y="0"/>
            <a:ext cx="4648200" cy="1295400"/>
          </a:xfrm>
          <a:prstGeom prst="rect">
            <a:avLst/>
          </a:prstGeom>
        </p:spPr>
      </p:pic>
      <p:sp>
        <p:nvSpPr>
          <p:cNvPr id="35" name="TextBox 4">
            <a:extLst>
              <a:ext uri="{FF2B5EF4-FFF2-40B4-BE49-F238E27FC236}">
                <a16:creationId xmlns:a16="http://schemas.microsoft.com/office/drawing/2014/main" id="{3E80FE94-5284-EE4A-80BE-7A7CA81D6222}"/>
              </a:ext>
            </a:extLst>
          </p:cNvPr>
          <p:cNvSpPr txBox="1"/>
          <p:nvPr/>
        </p:nvSpPr>
        <p:spPr>
          <a:xfrm>
            <a:off x="4018742" y="3514564"/>
            <a:ext cx="1597241" cy="2244204"/>
          </a:xfrm>
          <a:prstGeom prst="rect">
            <a:avLst/>
          </a:prstGeom>
        </p:spPr>
        <p:txBody>
          <a:bodyPr wrap="square" lIns="0" tIns="0" rIns="0" bIns="0" rtlCol="0" anchor="t">
            <a:spAutoFit/>
          </a:bodyPr>
          <a:lstStyle/>
          <a:p>
            <a:pPr>
              <a:lnSpc>
                <a:spcPct val="150000"/>
              </a:lnSpc>
            </a:pPr>
            <a:r>
              <a:rPr lang="en-US" sz="1400" b="1" dirty="0">
                <a:solidFill>
                  <a:srgbClr val="000000"/>
                </a:solidFill>
                <a:latin typeface="Proxima Nova Alt" panose="02000506030000020004" pitchFamily="2" charset="77"/>
              </a:rPr>
              <a:t>ORDER FOR EMPLOYEES / WELLBEING </a:t>
            </a:r>
          </a:p>
          <a:p>
            <a:pPr>
              <a:lnSpc>
                <a:spcPct val="150000"/>
              </a:lnSpc>
            </a:pPr>
            <a:endParaRPr lang="en-US" sz="1400" b="1" dirty="0">
              <a:solidFill>
                <a:srgbClr val="000000"/>
              </a:solidFill>
              <a:latin typeface="Proxima Nova Alt" panose="02000506030000020004" pitchFamily="2" charset="77"/>
            </a:endParaRPr>
          </a:p>
          <a:p>
            <a:pPr>
              <a:lnSpc>
                <a:spcPct val="150000"/>
              </a:lnSpc>
            </a:pPr>
            <a:r>
              <a:rPr lang="en-US" sz="1400" b="1" dirty="0">
                <a:solidFill>
                  <a:srgbClr val="000000"/>
                </a:solidFill>
                <a:latin typeface="Proxima Nova Alt" panose="02000506030000020004" pitchFamily="2" charset="77"/>
              </a:rPr>
              <a:t>CSR / TRANSPARENT   WAY OF HELPING </a:t>
            </a:r>
          </a:p>
        </p:txBody>
      </p:sp>
      <p:sp>
        <p:nvSpPr>
          <p:cNvPr id="30" name="Oval 29">
            <a:extLst>
              <a:ext uri="{FF2B5EF4-FFF2-40B4-BE49-F238E27FC236}">
                <a16:creationId xmlns:a16="http://schemas.microsoft.com/office/drawing/2014/main" id="{113B4ACE-7EF6-6B42-9779-C5D08D532D12}"/>
              </a:ext>
            </a:extLst>
          </p:cNvPr>
          <p:cNvSpPr/>
          <p:nvPr/>
        </p:nvSpPr>
        <p:spPr>
          <a:xfrm>
            <a:off x="9552760" y="4449176"/>
            <a:ext cx="127201" cy="127201"/>
          </a:xfrm>
          <a:prstGeom prst="ellipse">
            <a:avLst/>
          </a:prstGeom>
          <a:solidFill>
            <a:srgbClr val="FFC6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b="1" dirty="0">
              <a:solidFill>
                <a:srgbClr val="FFC62F"/>
              </a:solidFill>
              <a:latin typeface="Proxima Nova" panose="02000506030000020004" pitchFamily="2"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79221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1E0EC7A-4684-904B-820E-BCD37CCCF304}"/>
              </a:ext>
            </a:extLst>
          </p:cNvPr>
          <p:cNvPicPr>
            <a:picLocks noChangeAspect="1"/>
          </p:cNvPicPr>
          <p:nvPr/>
        </p:nvPicPr>
        <p:blipFill>
          <a:blip r:embed="rId2"/>
          <a:stretch>
            <a:fillRect/>
          </a:stretch>
        </p:blipFill>
        <p:spPr>
          <a:xfrm>
            <a:off x="9586" y="3884179"/>
            <a:ext cx="2032000" cy="3810000"/>
          </a:xfrm>
          <a:prstGeom prst="rect">
            <a:avLst/>
          </a:prstGeom>
        </p:spPr>
      </p:pic>
      <p:pic>
        <p:nvPicPr>
          <p:cNvPr id="4" name="Picture 3">
            <a:extLst>
              <a:ext uri="{FF2B5EF4-FFF2-40B4-BE49-F238E27FC236}">
                <a16:creationId xmlns:a16="http://schemas.microsoft.com/office/drawing/2014/main" id="{87773598-4F53-234E-B004-76419FEEC23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509564" y="-9299"/>
            <a:ext cx="1682435" cy="1356894"/>
          </a:xfrm>
          <a:prstGeom prst="rect">
            <a:avLst/>
          </a:prstGeom>
        </p:spPr>
      </p:pic>
      <p:pic>
        <p:nvPicPr>
          <p:cNvPr id="76" name="Picture 75">
            <a:extLst>
              <a:ext uri="{FF2B5EF4-FFF2-40B4-BE49-F238E27FC236}">
                <a16:creationId xmlns:a16="http://schemas.microsoft.com/office/drawing/2014/main" id="{A750DA59-D640-E146-948E-A41125CA6E1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6200000">
            <a:off x="10338822" y="4360685"/>
            <a:ext cx="2552693" cy="1107940"/>
          </a:xfrm>
          <a:prstGeom prst="rect">
            <a:avLst/>
          </a:prstGeom>
        </p:spPr>
      </p:pic>
      <p:sp>
        <p:nvSpPr>
          <p:cNvPr id="13" name="Rectangle 12">
            <a:extLst>
              <a:ext uri="{FF2B5EF4-FFF2-40B4-BE49-F238E27FC236}">
                <a16:creationId xmlns:a16="http://schemas.microsoft.com/office/drawing/2014/main" id="{B415B70A-2C95-B64A-9572-AB04D4BB92D3}"/>
              </a:ext>
            </a:extLst>
          </p:cNvPr>
          <p:cNvSpPr/>
          <p:nvPr/>
        </p:nvSpPr>
        <p:spPr>
          <a:xfrm>
            <a:off x="1" y="0"/>
            <a:ext cx="5995989" cy="1073715"/>
          </a:xfrm>
          <a:prstGeom prst="rect">
            <a:avLst/>
          </a:prstGeom>
          <a:solidFill>
            <a:srgbClr val="FFC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E83EA3A-5D54-2F49-A820-CBEA999C179C}"/>
              </a:ext>
            </a:extLst>
          </p:cNvPr>
          <p:cNvSpPr/>
          <p:nvPr/>
        </p:nvSpPr>
        <p:spPr>
          <a:xfrm>
            <a:off x="273199" y="309113"/>
            <a:ext cx="5447118" cy="1384995"/>
          </a:xfrm>
          <a:prstGeom prst="rect">
            <a:avLst/>
          </a:prstGeom>
        </p:spPr>
        <p:txBody>
          <a:bodyPr wrap="square">
            <a:spAutoFit/>
          </a:bodyPr>
          <a:lstStyle/>
          <a:p>
            <a:pPr>
              <a:spcAft>
                <a:spcPts val="600"/>
              </a:spcAft>
            </a:pPr>
            <a:r>
              <a:rPr lang="en-US" sz="2800" b="1" dirty="0">
                <a:solidFill>
                  <a:srgbClr val="000000"/>
                </a:solidFill>
                <a:latin typeface="Proxima Nova Alt" panose="02000506030000020004" pitchFamily="2" charset="77"/>
              </a:rPr>
              <a:t>DISRUPTING FOOD INSECURITY AND OBESITY IN MODERN COUNTRIES</a:t>
            </a:r>
          </a:p>
        </p:txBody>
      </p:sp>
      <p:sp>
        <p:nvSpPr>
          <p:cNvPr id="24" name="Oval 23">
            <a:extLst>
              <a:ext uri="{FF2B5EF4-FFF2-40B4-BE49-F238E27FC236}">
                <a16:creationId xmlns:a16="http://schemas.microsoft.com/office/drawing/2014/main" id="{EF81C295-EA1A-FF45-A5E8-FD88F23CF2B6}"/>
              </a:ext>
            </a:extLst>
          </p:cNvPr>
          <p:cNvSpPr/>
          <p:nvPr/>
        </p:nvSpPr>
        <p:spPr>
          <a:xfrm>
            <a:off x="322407" y="2640284"/>
            <a:ext cx="2496178" cy="2496178"/>
          </a:xfrm>
          <a:prstGeom prst="ellipse">
            <a:avLst/>
          </a:prstGeom>
          <a:solidFill>
            <a:srgbClr val="E3EFF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FC1B8E1D-32A0-124E-B777-D3AD5FDE44BF}"/>
              </a:ext>
            </a:extLst>
          </p:cNvPr>
          <p:cNvSpPr txBox="1"/>
          <p:nvPr/>
        </p:nvSpPr>
        <p:spPr>
          <a:xfrm>
            <a:off x="474253" y="3413681"/>
            <a:ext cx="2192486" cy="949383"/>
          </a:xfrm>
          <a:prstGeom prst="rect">
            <a:avLst/>
          </a:prstGeom>
          <a:noFill/>
        </p:spPr>
        <p:txBody>
          <a:bodyPr wrap="square" rtlCol="0">
            <a:spAutoFit/>
          </a:bodyPr>
          <a:lstStyle/>
          <a:p>
            <a:pPr algn="ctr"/>
            <a:r>
              <a:rPr lang="en-US" sz="1400" b="1" i="1" dirty="0">
                <a:solidFill>
                  <a:srgbClr val="000000"/>
                </a:solidFill>
                <a:latin typeface="Proxima Nova" panose="02000506030000020004" pitchFamily="2" charset="0"/>
                <a:cs typeface="Saira Condensed SemiBold"/>
              </a:rPr>
              <a:t>THE SPONSORS;  </a:t>
            </a:r>
          </a:p>
          <a:p>
            <a:pPr algn="ctr"/>
            <a:r>
              <a:rPr lang="en-US" sz="1400" b="1" i="1" dirty="0">
                <a:solidFill>
                  <a:srgbClr val="000000"/>
                </a:solidFill>
                <a:latin typeface="Proxima Nova" panose="02000506030000020004" pitchFamily="2" charset="0"/>
                <a:cs typeface="Saira Condensed SemiBold"/>
              </a:rPr>
              <a:t>THE ONES PAYING </a:t>
            </a:r>
          </a:p>
          <a:p>
            <a:pPr algn="ctr"/>
            <a:r>
              <a:rPr lang="en-US" sz="1400" b="1" i="1" dirty="0">
                <a:solidFill>
                  <a:srgbClr val="000000"/>
                </a:solidFill>
                <a:latin typeface="Proxima Nova" panose="02000506030000020004" pitchFamily="2" charset="0"/>
                <a:cs typeface="Saira Condensed SemiBold"/>
              </a:rPr>
              <a:t>AND GETTING VALUE OF THE SERVICE </a:t>
            </a:r>
          </a:p>
        </p:txBody>
      </p:sp>
      <p:sp>
        <p:nvSpPr>
          <p:cNvPr id="34" name="Rectangle 33">
            <a:extLst>
              <a:ext uri="{FF2B5EF4-FFF2-40B4-BE49-F238E27FC236}">
                <a16:creationId xmlns:a16="http://schemas.microsoft.com/office/drawing/2014/main" id="{09BA22CC-5A76-8E4D-8AEE-C238F70D9650}"/>
              </a:ext>
            </a:extLst>
          </p:cNvPr>
          <p:cNvSpPr/>
          <p:nvPr/>
        </p:nvSpPr>
        <p:spPr>
          <a:xfrm>
            <a:off x="7508283" y="-9299"/>
            <a:ext cx="1587591" cy="2091629"/>
          </a:xfrm>
          <a:prstGeom prst="rect">
            <a:avLst/>
          </a:prstGeom>
          <a:solidFill>
            <a:srgbClr val="E3E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CD181536-FC8A-9045-A462-33181DDFD8DD}"/>
              </a:ext>
            </a:extLst>
          </p:cNvPr>
          <p:cNvSpPr/>
          <p:nvPr/>
        </p:nvSpPr>
        <p:spPr>
          <a:xfrm>
            <a:off x="6335915" y="452380"/>
            <a:ext cx="5442740" cy="1168269"/>
          </a:xfrm>
          <a:prstGeom prst="rect">
            <a:avLst/>
          </a:prstGeom>
        </p:spPr>
        <p:txBody>
          <a:bodyPr wrap="square">
            <a:spAutoFit/>
          </a:bodyPr>
          <a:lstStyle/>
          <a:p>
            <a:pPr>
              <a:lnSpc>
                <a:spcPct val="150000"/>
              </a:lnSpc>
            </a:pPr>
            <a:r>
              <a:rPr lang="en-US" sz="1600" b="1" dirty="0">
                <a:solidFill>
                  <a:srgbClr val="000000"/>
                </a:solidFill>
                <a:latin typeface="Proxima Nova Alt" panose="02000506030000020004" pitchFamily="2" charset="77"/>
              </a:rPr>
              <a:t>SOCIAL IMPACT STARTUP THAT</a:t>
            </a:r>
          </a:p>
          <a:p>
            <a:pPr>
              <a:lnSpc>
                <a:spcPct val="150000"/>
              </a:lnSpc>
            </a:pPr>
            <a:r>
              <a:rPr lang="en-US" sz="1600" b="1" dirty="0">
                <a:solidFill>
                  <a:srgbClr val="000000"/>
                </a:solidFill>
                <a:latin typeface="Proxima Nova Alt" panose="02000506030000020004" pitchFamily="2" charset="77"/>
              </a:rPr>
              <a:t>CREATES A NEW TYPE OF VALUE CHAIN, </a:t>
            </a:r>
          </a:p>
          <a:p>
            <a:pPr>
              <a:lnSpc>
                <a:spcPct val="150000"/>
              </a:lnSpc>
            </a:pPr>
            <a:r>
              <a:rPr lang="en-US" sz="1600" b="1" dirty="0">
                <a:solidFill>
                  <a:srgbClr val="000000"/>
                </a:solidFill>
                <a:latin typeface="Proxima Nova Alt" panose="02000506030000020004" pitchFamily="2" charset="77"/>
              </a:rPr>
              <a:t>WHERE EVERYONE INVOLVED BENEFITS!</a:t>
            </a:r>
          </a:p>
        </p:txBody>
      </p:sp>
      <p:sp>
        <p:nvSpPr>
          <p:cNvPr id="40" name="Rectangle 39">
            <a:extLst>
              <a:ext uri="{FF2B5EF4-FFF2-40B4-BE49-F238E27FC236}">
                <a16:creationId xmlns:a16="http://schemas.microsoft.com/office/drawing/2014/main" id="{DD740036-E3F5-E940-A583-DDBC8FEEC167}"/>
              </a:ext>
            </a:extLst>
          </p:cNvPr>
          <p:cNvSpPr/>
          <p:nvPr/>
        </p:nvSpPr>
        <p:spPr>
          <a:xfrm>
            <a:off x="738377" y="5402027"/>
            <a:ext cx="1664238" cy="1015663"/>
          </a:xfrm>
          <a:prstGeom prst="rect">
            <a:avLst/>
          </a:prstGeom>
        </p:spPr>
        <p:txBody>
          <a:bodyPr wrap="none">
            <a:spAutoFit/>
          </a:bodyPr>
          <a:lstStyle/>
          <a:p>
            <a:r>
              <a:rPr lang="en-US" sz="6000" b="1" dirty="0">
                <a:solidFill>
                  <a:srgbClr val="000000"/>
                </a:solidFill>
                <a:latin typeface="Proxima Nova Alt" panose="02000506030000020004" pitchFamily="2" charset="77"/>
              </a:rPr>
              <a:t>WIN</a:t>
            </a:r>
            <a:endParaRPr lang="en-US" sz="6000" b="1" dirty="0">
              <a:latin typeface="Proxima Nova Alt" panose="02000506030000020004" pitchFamily="2" charset="77"/>
            </a:endParaRPr>
          </a:p>
        </p:txBody>
      </p:sp>
      <p:sp>
        <p:nvSpPr>
          <p:cNvPr id="66" name="Oval 65">
            <a:extLst>
              <a:ext uri="{FF2B5EF4-FFF2-40B4-BE49-F238E27FC236}">
                <a16:creationId xmlns:a16="http://schemas.microsoft.com/office/drawing/2014/main" id="{A8D8C9CD-DF28-3641-9008-B12E80F0997C}"/>
              </a:ext>
            </a:extLst>
          </p:cNvPr>
          <p:cNvSpPr/>
          <p:nvPr/>
        </p:nvSpPr>
        <p:spPr>
          <a:xfrm>
            <a:off x="3386449" y="2640284"/>
            <a:ext cx="2496178" cy="2496178"/>
          </a:xfrm>
          <a:prstGeom prst="ellipse">
            <a:avLst/>
          </a:prstGeom>
          <a:solidFill>
            <a:srgbClr val="E3EFF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4CB23EEC-B9A4-4944-8C51-49D3052A5131}"/>
              </a:ext>
            </a:extLst>
          </p:cNvPr>
          <p:cNvSpPr txBox="1"/>
          <p:nvPr/>
        </p:nvSpPr>
        <p:spPr>
          <a:xfrm>
            <a:off x="3551872" y="3408957"/>
            <a:ext cx="2192486" cy="954107"/>
          </a:xfrm>
          <a:prstGeom prst="rect">
            <a:avLst/>
          </a:prstGeom>
          <a:noFill/>
        </p:spPr>
        <p:txBody>
          <a:bodyPr wrap="square" rtlCol="0">
            <a:spAutoFit/>
          </a:bodyPr>
          <a:lstStyle/>
          <a:p>
            <a:pPr algn="ctr"/>
            <a:r>
              <a:rPr lang="en-US" sz="1400" b="1" i="1" dirty="0">
                <a:solidFill>
                  <a:srgbClr val="000000"/>
                </a:solidFill>
                <a:latin typeface="Proxima Nova" panose="02000506030000020004" pitchFamily="2" charset="0"/>
              </a:rPr>
              <a:t>THE ONES IN NEED OF HELP; GETTING VALUE FROM THE SERVICE WITH NO CHARGE </a:t>
            </a:r>
          </a:p>
        </p:txBody>
      </p:sp>
      <p:sp>
        <p:nvSpPr>
          <p:cNvPr id="69" name="Oval 68">
            <a:extLst>
              <a:ext uri="{FF2B5EF4-FFF2-40B4-BE49-F238E27FC236}">
                <a16:creationId xmlns:a16="http://schemas.microsoft.com/office/drawing/2014/main" id="{19302F33-1220-D240-ACF4-2FD8F316E749}"/>
              </a:ext>
            </a:extLst>
          </p:cNvPr>
          <p:cNvSpPr/>
          <p:nvPr/>
        </p:nvSpPr>
        <p:spPr>
          <a:xfrm>
            <a:off x="6402365" y="2640284"/>
            <a:ext cx="2496178" cy="2496178"/>
          </a:xfrm>
          <a:prstGeom prst="ellipse">
            <a:avLst/>
          </a:prstGeom>
          <a:solidFill>
            <a:srgbClr val="E3EFF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19F42486-661C-0C4B-A56C-299CDAA38D5C}"/>
              </a:ext>
            </a:extLst>
          </p:cNvPr>
          <p:cNvSpPr txBox="1"/>
          <p:nvPr/>
        </p:nvSpPr>
        <p:spPr>
          <a:xfrm>
            <a:off x="6559409" y="3408957"/>
            <a:ext cx="2192486" cy="1169551"/>
          </a:xfrm>
          <a:prstGeom prst="rect">
            <a:avLst/>
          </a:prstGeom>
          <a:noFill/>
        </p:spPr>
        <p:txBody>
          <a:bodyPr wrap="square" rtlCol="0">
            <a:spAutoFit/>
          </a:bodyPr>
          <a:lstStyle/>
          <a:p>
            <a:pPr algn="ctr"/>
            <a:r>
              <a:rPr lang="en-US" sz="1400" b="1" i="1" dirty="0">
                <a:solidFill>
                  <a:srgbClr val="000000"/>
                </a:solidFill>
                <a:latin typeface="Proxima Nova" panose="02000506030000020004" pitchFamily="2" charset="0"/>
              </a:rPr>
              <a:t>THE</a:t>
            </a:r>
            <a:r>
              <a:rPr lang="fi-FI" sz="1400" b="1" i="1" dirty="0">
                <a:solidFill>
                  <a:srgbClr val="000000"/>
                </a:solidFill>
                <a:latin typeface="Proxima Nova" panose="02000506030000020004" pitchFamily="2" charset="0"/>
              </a:rPr>
              <a:t> SOCIETY </a:t>
            </a:r>
            <a:r>
              <a:rPr lang="mr-IN" sz="1400" b="1" i="1" dirty="0">
                <a:solidFill>
                  <a:srgbClr val="000000"/>
                </a:solidFill>
                <a:latin typeface="Proxima Nova" panose="02000506030000020004" pitchFamily="2" charset="0"/>
              </a:rPr>
              <a:t>–</a:t>
            </a:r>
            <a:r>
              <a:rPr lang="fi-FI" sz="1400" b="1" i="1" dirty="0">
                <a:solidFill>
                  <a:srgbClr val="000000"/>
                </a:solidFill>
                <a:latin typeface="Proxima Nova" panose="02000506030000020004" pitchFamily="2" charset="0"/>
              </a:rPr>
              <a:t> REDUCED COSTS IN THE PUBLIC HEALTH, ENHANCED PRODUCTIVITY  </a:t>
            </a:r>
            <a:endParaRPr lang="en-US" sz="1400" b="1" i="1" dirty="0">
              <a:latin typeface="Proxima Nova" panose="02000506030000020004" pitchFamily="2" charset="0"/>
            </a:endParaRPr>
          </a:p>
        </p:txBody>
      </p:sp>
      <p:sp>
        <p:nvSpPr>
          <p:cNvPr id="71" name="Oval 70">
            <a:extLst>
              <a:ext uri="{FF2B5EF4-FFF2-40B4-BE49-F238E27FC236}">
                <a16:creationId xmlns:a16="http://schemas.microsoft.com/office/drawing/2014/main" id="{A7DA8E42-5D9C-7742-98CA-DA0FF3AD88E2}"/>
              </a:ext>
            </a:extLst>
          </p:cNvPr>
          <p:cNvSpPr/>
          <p:nvPr/>
        </p:nvSpPr>
        <p:spPr>
          <a:xfrm>
            <a:off x="9434323" y="2640284"/>
            <a:ext cx="2496178" cy="2496178"/>
          </a:xfrm>
          <a:prstGeom prst="ellipse">
            <a:avLst/>
          </a:prstGeom>
          <a:solidFill>
            <a:srgbClr val="E3EFF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DD6839A4-EB0D-7045-AC67-DB4581FCAD76}"/>
              </a:ext>
            </a:extLst>
          </p:cNvPr>
          <p:cNvSpPr txBox="1"/>
          <p:nvPr/>
        </p:nvSpPr>
        <p:spPr>
          <a:xfrm>
            <a:off x="9603926" y="3239958"/>
            <a:ext cx="2192486" cy="1600438"/>
          </a:xfrm>
          <a:prstGeom prst="rect">
            <a:avLst/>
          </a:prstGeom>
          <a:noFill/>
        </p:spPr>
        <p:txBody>
          <a:bodyPr wrap="square" rtlCol="0">
            <a:spAutoFit/>
          </a:bodyPr>
          <a:lstStyle/>
          <a:p>
            <a:pPr algn="ctr"/>
            <a:r>
              <a:rPr lang="en-US" sz="1400" b="1" i="1" dirty="0">
                <a:solidFill>
                  <a:srgbClr val="000000"/>
                </a:solidFill>
                <a:latin typeface="Proxima Nova" panose="02000506030000020004" pitchFamily="2" charset="0"/>
              </a:rPr>
              <a:t>THE PLANET </a:t>
            </a:r>
            <a:r>
              <a:rPr lang="mr-IN" sz="1400" b="1" i="1" dirty="0">
                <a:solidFill>
                  <a:srgbClr val="000000"/>
                </a:solidFill>
                <a:latin typeface="Proxima Nova" panose="02000506030000020004" pitchFamily="2" charset="0"/>
              </a:rPr>
              <a:t>–</a:t>
            </a:r>
            <a:r>
              <a:rPr lang="fi-FI" sz="1400" b="1" i="1" dirty="0">
                <a:solidFill>
                  <a:srgbClr val="000000"/>
                </a:solidFill>
                <a:latin typeface="Proxima Nova" panose="02000506030000020004" pitchFamily="2" charset="0"/>
              </a:rPr>
              <a:t> </a:t>
            </a:r>
            <a:r>
              <a:rPr lang="en-US" sz="1400" b="1" i="1" dirty="0">
                <a:latin typeface="Proxima Nova" panose="02000506030000020004" pitchFamily="2" charset="0"/>
              </a:rPr>
              <a:t>EATING PLANT BASED AT LEAST ONCE A WEEK REDUCES GREENHOUSE GASES </a:t>
            </a:r>
          </a:p>
          <a:p>
            <a:pPr algn="ctr"/>
            <a:r>
              <a:rPr lang="en-US" sz="1400" b="1" i="1" dirty="0">
                <a:latin typeface="Proxima Nova" panose="02000506030000020004" pitchFamily="2" charset="0"/>
              </a:rPr>
              <a:t>BY 8,6%/YEAR </a:t>
            </a:r>
          </a:p>
          <a:p>
            <a:pPr algn="ctr"/>
            <a:r>
              <a:rPr lang="en-US" sz="1200" b="1" i="1" dirty="0">
                <a:latin typeface="Proxima Nova" panose="02000506030000020004" pitchFamily="2" charset="0"/>
              </a:rPr>
              <a:t>(estimation, U.K)  </a:t>
            </a:r>
          </a:p>
        </p:txBody>
      </p:sp>
      <p:sp>
        <p:nvSpPr>
          <p:cNvPr id="73" name="Rectangle 72">
            <a:extLst>
              <a:ext uri="{FF2B5EF4-FFF2-40B4-BE49-F238E27FC236}">
                <a16:creationId xmlns:a16="http://schemas.microsoft.com/office/drawing/2014/main" id="{6D91046B-057D-C642-8F0C-A2536D738908}"/>
              </a:ext>
            </a:extLst>
          </p:cNvPr>
          <p:cNvSpPr/>
          <p:nvPr/>
        </p:nvSpPr>
        <p:spPr>
          <a:xfrm>
            <a:off x="3815996" y="5397303"/>
            <a:ext cx="1664238" cy="1015663"/>
          </a:xfrm>
          <a:prstGeom prst="rect">
            <a:avLst/>
          </a:prstGeom>
        </p:spPr>
        <p:txBody>
          <a:bodyPr wrap="none">
            <a:spAutoFit/>
          </a:bodyPr>
          <a:lstStyle/>
          <a:p>
            <a:r>
              <a:rPr lang="en-US" sz="6000" b="1" dirty="0">
                <a:solidFill>
                  <a:srgbClr val="000000"/>
                </a:solidFill>
                <a:latin typeface="Proxima Nova Alt" panose="02000506030000020004" pitchFamily="2" charset="77"/>
              </a:rPr>
              <a:t>WIN</a:t>
            </a:r>
            <a:endParaRPr lang="en-US" sz="6000" b="1" dirty="0">
              <a:latin typeface="Proxima Nova Alt" panose="02000506030000020004" pitchFamily="2" charset="77"/>
            </a:endParaRPr>
          </a:p>
        </p:txBody>
      </p:sp>
      <p:sp>
        <p:nvSpPr>
          <p:cNvPr id="74" name="Rectangle 73">
            <a:extLst>
              <a:ext uri="{FF2B5EF4-FFF2-40B4-BE49-F238E27FC236}">
                <a16:creationId xmlns:a16="http://schemas.microsoft.com/office/drawing/2014/main" id="{86A41847-2375-7949-B56F-75E099C05E21}"/>
              </a:ext>
            </a:extLst>
          </p:cNvPr>
          <p:cNvSpPr/>
          <p:nvPr/>
        </p:nvSpPr>
        <p:spPr>
          <a:xfrm>
            <a:off x="6818335" y="5397303"/>
            <a:ext cx="1664238" cy="1015663"/>
          </a:xfrm>
          <a:prstGeom prst="rect">
            <a:avLst/>
          </a:prstGeom>
        </p:spPr>
        <p:txBody>
          <a:bodyPr wrap="none">
            <a:spAutoFit/>
          </a:bodyPr>
          <a:lstStyle/>
          <a:p>
            <a:r>
              <a:rPr lang="en-US" sz="6000" b="1" dirty="0">
                <a:solidFill>
                  <a:srgbClr val="000000"/>
                </a:solidFill>
                <a:latin typeface="Proxima Nova Alt" panose="02000506030000020004" pitchFamily="2" charset="77"/>
              </a:rPr>
              <a:t>WIN</a:t>
            </a:r>
            <a:endParaRPr lang="en-US" sz="6000" b="1" dirty="0">
              <a:latin typeface="Proxima Nova Alt" panose="02000506030000020004" pitchFamily="2" charset="77"/>
            </a:endParaRPr>
          </a:p>
        </p:txBody>
      </p:sp>
      <p:sp>
        <p:nvSpPr>
          <p:cNvPr id="75" name="Rectangle 74">
            <a:extLst>
              <a:ext uri="{FF2B5EF4-FFF2-40B4-BE49-F238E27FC236}">
                <a16:creationId xmlns:a16="http://schemas.microsoft.com/office/drawing/2014/main" id="{AFD10A98-A346-914F-8BA0-B46455AD8975}"/>
              </a:ext>
            </a:extLst>
          </p:cNvPr>
          <p:cNvSpPr/>
          <p:nvPr/>
        </p:nvSpPr>
        <p:spPr>
          <a:xfrm>
            <a:off x="9905651" y="5397303"/>
            <a:ext cx="1664238" cy="1015663"/>
          </a:xfrm>
          <a:prstGeom prst="rect">
            <a:avLst/>
          </a:prstGeom>
        </p:spPr>
        <p:txBody>
          <a:bodyPr wrap="none">
            <a:spAutoFit/>
          </a:bodyPr>
          <a:lstStyle/>
          <a:p>
            <a:r>
              <a:rPr lang="en-US" sz="6000" b="1" dirty="0">
                <a:solidFill>
                  <a:srgbClr val="000000"/>
                </a:solidFill>
                <a:latin typeface="Proxima Nova Alt" panose="02000506030000020004" pitchFamily="2" charset="77"/>
              </a:rPr>
              <a:t>WIN</a:t>
            </a:r>
            <a:endParaRPr lang="en-US" sz="6000" b="1" dirty="0">
              <a:latin typeface="Proxima Nova Alt" panose="02000506030000020004" pitchFamily="2" charset="77"/>
            </a:endParaRPr>
          </a:p>
        </p:txBody>
      </p:sp>
    </p:spTree>
    <p:extLst>
      <p:ext uri="{BB962C8B-B14F-4D97-AF65-F5344CB8AC3E}">
        <p14:creationId xmlns:p14="http://schemas.microsoft.com/office/powerpoint/2010/main" val="791532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C083C194-D1D6-0543-A132-3A653CEEF830}"/>
              </a:ext>
            </a:extLst>
          </p:cNvPr>
          <p:cNvSpPr/>
          <p:nvPr/>
        </p:nvSpPr>
        <p:spPr>
          <a:xfrm>
            <a:off x="721832" y="5430812"/>
            <a:ext cx="1026695" cy="828930"/>
          </a:xfrm>
          <a:prstGeom prst="rect">
            <a:avLst/>
          </a:prstGeom>
          <a:solidFill>
            <a:srgbClr val="E3EFF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latin typeface="Proxima Nova" panose="02000506030000020004" pitchFamily="2" charset="0"/>
            </a:endParaRPr>
          </a:p>
        </p:txBody>
      </p:sp>
      <p:sp>
        <p:nvSpPr>
          <p:cNvPr id="30" name="Rectangle 29">
            <a:extLst>
              <a:ext uri="{FF2B5EF4-FFF2-40B4-BE49-F238E27FC236}">
                <a16:creationId xmlns:a16="http://schemas.microsoft.com/office/drawing/2014/main" id="{C15FD026-5EE7-EB41-8079-0D48B77BDA59}"/>
              </a:ext>
            </a:extLst>
          </p:cNvPr>
          <p:cNvSpPr/>
          <p:nvPr/>
        </p:nvSpPr>
        <p:spPr>
          <a:xfrm>
            <a:off x="721832" y="4287578"/>
            <a:ext cx="1026695" cy="688852"/>
          </a:xfrm>
          <a:prstGeom prst="rect">
            <a:avLst/>
          </a:prstGeom>
          <a:solidFill>
            <a:srgbClr val="E3EFF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latin typeface="Proxima Nova" panose="02000506030000020004" pitchFamily="2" charset="0"/>
            </a:endParaRPr>
          </a:p>
        </p:txBody>
      </p:sp>
      <p:sp>
        <p:nvSpPr>
          <p:cNvPr id="29" name="Rectangle 28">
            <a:extLst>
              <a:ext uri="{FF2B5EF4-FFF2-40B4-BE49-F238E27FC236}">
                <a16:creationId xmlns:a16="http://schemas.microsoft.com/office/drawing/2014/main" id="{293E8D43-E216-5648-9B10-9285663E84CF}"/>
              </a:ext>
            </a:extLst>
          </p:cNvPr>
          <p:cNvSpPr/>
          <p:nvPr/>
        </p:nvSpPr>
        <p:spPr>
          <a:xfrm>
            <a:off x="721832" y="3157279"/>
            <a:ext cx="1026695" cy="697883"/>
          </a:xfrm>
          <a:prstGeom prst="rect">
            <a:avLst/>
          </a:prstGeom>
          <a:solidFill>
            <a:srgbClr val="E3EFF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latin typeface="Proxima Nova" panose="02000506030000020004" pitchFamily="2" charset="0"/>
            </a:endParaRPr>
          </a:p>
        </p:txBody>
      </p:sp>
      <p:sp>
        <p:nvSpPr>
          <p:cNvPr id="28" name="Rectangle 27">
            <a:extLst>
              <a:ext uri="{FF2B5EF4-FFF2-40B4-BE49-F238E27FC236}">
                <a16:creationId xmlns:a16="http://schemas.microsoft.com/office/drawing/2014/main" id="{3575A83A-3167-BC49-90BA-F13DEBC5A6D6}"/>
              </a:ext>
            </a:extLst>
          </p:cNvPr>
          <p:cNvSpPr/>
          <p:nvPr/>
        </p:nvSpPr>
        <p:spPr>
          <a:xfrm>
            <a:off x="721832" y="2018338"/>
            <a:ext cx="1026695" cy="758621"/>
          </a:xfrm>
          <a:prstGeom prst="rect">
            <a:avLst/>
          </a:prstGeom>
          <a:solidFill>
            <a:srgbClr val="E3EFF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latin typeface="Proxima Nova" panose="02000506030000020004" pitchFamily="2" charset="0"/>
            </a:endParaRPr>
          </a:p>
        </p:txBody>
      </p:sp>
      <p:sp>
        <p:nvSpPr>
          <p:cNvPr id="13" name="Rectangle 12">
            <a:extLst>
              <a:ext uri="{FF2B5EF4-FFF2-40B4-BE49-F238E27FC236}">
                <a16:creationId xmlns:a16="http://schemas.microsoft.com/office/drawing/2014/main" id="{B415B70A-2C95-B64A-9572-AB04D4BB92D3}"/>
              </a:ext>
            </a:extLst>
          </p:cNvPr>
          <p:cNvSpPr/>
          <p:nvPr/>
        </p:nvSpPr>
        <p:spPr>
          <a:xfrm>
            <a:off x="1" y="0"/>
            <a:ext cx="5995989" cy="1073715"/>
          </a:xfrm>
          <a:prstGeom prst="rect">
            <a:avLst/>
          </a:prstGeom>
          <a:solidFill>
            <a:srgbClr val="FFC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E83EA3A-5D54-2F49-A820-CBEA999C179C}"/>
              </a:ext>
            </a:extLst>
          </p:cNvPr>
          <p:cNvSpPr/>
          <p:nvPr/>
        </p:nvSpPr>
        <p:spPr>
          <a:xfrm>
            <a:off x="273199" y="309113"/>
            <a:ext cx="5447118" cy="523220"/>
          </a:xfrm>
          <a:prstGeom prst="rect">
            <a:avLst/>
          </a:prstGeom>
        </p:spPr>
        <p:txBody>
          <a:bodyPr wrap="square">
            <a:spAutoFit/>
          </a:bodyPr>
          <a:lstStyle/>
          <a:p>
            <a:pPr>
              <a:spcAft>
                <a:spcPts val="600"/>
              </a:spcAft>
            </a:pPr>
            <a:r>
              <a:rPr lang="en-US" sz="2800" b="1" dirty="0">
                <a:solidFill>
                  <a:srgbClr val="000000"/>
                </a:solidFill>
                <a:latin typeface="Proxima Nova Alt" panose="02000506030000020004" pitchFamily="2" charset="77"/>
              </a:rPr>
              <a:t>VENNER TODAY</a:t>
            </a:r>
          </a:p>
        </p:txBody>
      </p:sp>
      <p:sp>
        <p:nvSpPr>
          <p:cNvPr id="24" name="TextBox 3">
            <a:extLst>
              <a:ext uri="{FF2B5EF4-FFF2-40B4-BE49-F238E27FC236}">
                <a16:creationId xmlns:a16="http://schemas.microsoft.com/office/drawing/2014/main" id="{5EC46168-1832-2E48-A9DD-BE1A26ED7783}"/>
              </a:ext>
            </a:extLst>
          </p:cNvPr>
          <p:cNvSpPr txBox="1"/>
          <p:nvPr/>
        </p:nvSpPr>
        <p:spPr>
          <a:xfrm>
            <a:off x="1434756" y="5629833"/>
            <a:ext cx="3466017" cy="430887"/>
          </a:xfrm>
          <a:prstGeom prst="rect">
            <a:avLst/>
          </a:prstGeom>
        </p:spPr>
        <p:txBody>
          <a:bodyPr wrap="square" lIns="0" tIns="0" rIns="0" bIns="0" rtlCol="0" anchor="t">
            <a:spAutoFit/>
          </a:bodyPr>
          <a:lstStyle/>
          <a:p>
            <a:r>
              <a:rPr lang="en-US" sz="1400" dirty="0">
                <a:solidFill>
                  <a:srgbClr val="000000"/>
                </a:solidFill>
                <a:latin typeface="Proxima Nova" panose="02000506030000020004" pitchFamily="2" charset="0"/>
              </a:rPr>
              <a:t>Several monthly paying </a:t>
            </a:r>
            <a:r>
              <a:rPr lang="en-US" sz="1400" b="1" dirty="0">
                <a:solidFill>
                  <a:srgbClr val="000000"/>
                </a:solidFill>
                <a:latin typeface="Proxima Nova Alt" panose="02000506030000020004" pitchFamily="2" charset="77"/>
              </a:rPr>
              <a:t>content partners </a:t>
            </a:r>
          </a:p>
          <a:p>
            <a:r>
              <a:rPr lang="en-US" sz="1400" dirty="0">
                <a:solidFill>
                  <a:srgbClr val="000000"/>
                </a:solidFill>
                <a:latin typeface="Proxima Nova" panose="02000506030000020004" pitchFamily="2" charset="0"/>
              </a:rPr>
              <a:t>from the food industry </a:t>
            </a:r>
          </a:p>
        </p:txBody>
      </p:sp>
      <p:sp>
        <p:nvSpPr>
          <p:cNvPr id="7" name="Rectangle 6">
            <a:extLst>
              <a:ext uri="{FF2B5EF4-FFF2-40B4-BE49-F238E27FC236}">
                <a16:creationId xmlns:a16="http://schemas.microsoft.com/office/drawing/2014/main" id="{D13179C0-5044-104F-BD02-FA557A2A046D}"/>
              </a:ext>
            </a:extLst>
          </p:cNvPr>
          <p:cNvSpPr/>
          <p:nvPr/>
        </p:nvSpPr>
        <p:spPr>
          <a:xfrm>
            <a:off x="1434756" y="2249258"/>
            <a:ext cx="5070450" cy="307777"/>
          </a:xfrm>
          <a:prstGeom prst="rect">
            <a:avLst/>
          </a:prstGeom>
        </p:spPr>
        <p:txBody>
          <a:bodyPr wrap="square">
            <a:spAutoFit/>
          </a:bodyPr>
          <a:lstStyle/>
          <a:p>
            <a:r>
              <a:rPr lang="en-US" sz="1400" dirty="0">
                <a:solidFill>
                  <a:srgbClr val="000000"/>
                </a:solidFill>
                <a:latin typeface="Proxima Nova" panose="02000506030000020004" pitchFamily="2" charset="0"/>
              </a:rPr>
              <a:t>Provided  and sold  </a:t>
            </a:r>
            <a:r>
              <a:rPr lang="en-US" sz="1400" baseline="30000" dirty="0">
                <a:solidFill>
                  <a:srgbClr val="000000"/>
                </a:solidFill>
                <a:latin typeface="Proxima Nova" panose="02000506030000020004" pitchFamily="2" charset="0"/>
              </a:rPr>
              <a:t> ̰  </a:t>
            </a:r>
            <a:r>
              <a:rPr lang="en-US" sz="1400" b="1" dirty="0">
                <a:solidFill>
                  <a:srgbClr val="000000"/>
                </a:solidFill>
                <a:latin typeface="Proxima Nova Alt" panose="02000506030000020004" pitchFamily="2" charset="77"/>
              </a:rPr>
              <a:t>11 000 Nutrition Boxes </a:t>
            </a:r>
          </a:p>
        </p:txBody>
      </p:sp>
      <p:sp>
        <p:nvSpPr>
          <p:cNvPr id="8" name="Rectangle 7">
            <a:extLst>
              <a:ext uri="{FF2B5EF4-FFF2-40B4-BE49-F238E27FC236}">
                <a16:creationId xmlns:a16="http://schemas.microsoft.com/office/drawing/2014/main" id="{0BDAFC07-30E1-784A-82BF-E365F208EB1E}"/>
              </a:ext>
            </a:extLst>
          </p:cNvPr>
          <p:cNvSpPr/>
          <p:nvPr/>
        </p:nvSpPr>
        <p:spPr>
          <a:xfrm>
            <a:off x="1434755" y="3235616"/>
            <a:ext cx="3573325" cy="738664"/>
          </a:xfrm>
          <a:prstGeom prst="rect">
            <a:avLst/>
          </a:prstGeom>
        </p:spPr>
        <p:txBody>
          <a:bodyPr wrap="square">
            <a:spAutoFit/>
          </a:bodyPr>
          <a:lstStyle/>
          <a:p>
            <a:r>
              <a:rPr lang="en-US" sz="1400" dirty="0">
                <a:solidFill>
                  <a:srgbClr val="000000"/>
                </a:solidFill>
                <a:latin typeface="Proxima Nova" panose="02000506030000020004" pitchFamily="2" charset="0"/>
              </a:rPr>
              <a:t>Two food </a:t>
            </a:r>
            <a:r>
              <a:rPr lang="en-US" sz="1400" b="1" dirty="0">
                <a:solidFill>
                  <a:srgbClr val="000000"/>
                </a:solidFill>
                <a:latin typeface="Proxima Nova Alt" panose="02000506030000020004" pitchFamily="2" charset="77"/>
              </a:rPr>
              <a:t>e-commerce partners, piloting solution with Waitrose in U.K </a:t>
            </a:r>
          </a:p>
          <a:p>
            <a:r>
              <a:rPr lang="en-US" sz="1400" dirty="0">
                <a:solidFill>
                  <a:srgbClr val="000000"/>
                </a:solidFill>
                <a:latin typeface="Proxima Nova" panose="02000506030000020004" pitchFamily="2" charset="0"/>
              </a:rPr>
              <a:t>(K-</a:t>
            </a:r>
            <a:r>
              <a:rPr lang="en-US" sz="1400" dirty="0" err="1">
                <a:solidFill>
                  <a:srgbClr val="000000"/>
                </a:solidFill>
                <a:latin typeface="Proxima Nova" panose="02000506030000020004" pitchFamily="2" charset="0"/>
              </a:rPr>
              <a:t>ryhmä</a:t>
            </a:r>
            <a:r>
              <a:rPr lang="en-US" sz="1400" dirty="0">
                <a:solidFill>
                  <a:srgbClr val="000000"/>
                </a:solidFill>
                <a:latin typeface="Proxima Nova" panose="02000506030000020004" pitchFamily="2" charset="0"/>
              </a:rPr>
              <a:t> and Kauppahalli24 in Finland) </a:t>
            </a:r>
          </a:p>
        </p:txBody>
      </p:sp>
      <p:sp>
        <p:nvSpPr>
          <p:cNvPr id="10" name="Rectangle 9">
            <a:extLst>
              <a:ext uri="{FF2B5EF4-FFF2-40B4-BE49-F238E27FC236}">
                <a16:creationId xmlns:a16="http://schemas.microsoft.com/office/drawing/2014/main" id="{B3F40099-F413-1B46-A731-2F4F9ACCCD60}"/>
              </a:ext>
            </a:extLst>
          </p:cNvPr>
          <p:cNvSpPr/>
          <p:nvPr/>
        </p:nvSpPr>
        <p:spPr>
          <a:xfrm>
            <a:off x="1434756" y="4366154"/>
            <a:ext cx="3935916" cy="738664"/>
          </a:xfrm>
          <a:prstGeom prst="rect">
            <a:avLst/>
          </a:prstGeom>
        </p:spPr>
        <p:txBody>
          <a:bodyPr wrap="square">
            <a:spAutoFit/>
          </a:bodyPr>
          <a:lstStyle/>
          <a:p>
            <a:r>
              <a:rPr lang="en-US" sz="1400" dirty="0">
                <a:solidFill>
                  <a:srgbClr val="000000"/>
                </a:solidFill>
                <a:latin typeface="Proxima Nova" panose="02000506030000020004" pitchFamily="2" charset="0"/>
              </a:rPr>
              <a:t>Over 100 companies and foundations as </a:t>
            </a:r>
          </a:p>
          <a:p>
            <a:r>
              <a:rPr lang="en-US" sz="1400" b="1" dirty="0">
                <a:solidFill>
                  <a:srgbClr val="000000"/>
                </a:solidFill>
                <a:latin typeface="Proxima Nova Alt" panose="02000506030000020004" pitchFamily="2" charset="77"/>
              </a:rPr>
              <a:t>CSR partners, trials with municipalities in Finland and in U.K. </a:t>
            </a:r>
          </a:p>
        </p:txBody>
      </p:sp>
      <p:sp>
        <p:nvSpPr>
          <p:cNvPr id="42" name="Rectangle 41">
            <a:extLst>
              <a:ext uri="{FF2B5EF4-FFF2-40B4-BE49-F238E27FC236}">
                <a16:creationId xmlns:a16="http://schemas.microsoft.com/office/drawing/2014/main" id="{D04CD21D-E337-0448-B76F-BB7C9ED0FE9B}"/>
              </a:ext>
            </a:extLst>
          </p:cNvPr>
          <p:cNvSpPr/>
          <p:nvPr/>
        </p:nvSpPr>
        <p:spPr>
          <a:xfrm>
            <a:off x="5793059" y="4287578"/>
            <a:ext cx="1026695" cy="688852"/>
          </a:xfrm>
          <a:prstGeom prst="rect">
            <a:avLst/>
          </a:prstGeom>
          <a:solidFill>
            <a:srgbClr val="E3EFF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latin typeface="Proxima Nova" panose="02000506030000020004" pitchFamily="2" charset="0"/>
            </a:endParaRPr>
          </a:p>
        </p:txBody>
      </p:sp>
      <p:sp>
        <p:nvSpPr>
          <p:cNvPr id="43" name="Rectangle 42">
            <a:extLst>
              <a:ext uri="{FF2B5EF4-FFF2-40B4-BE49-F238E27FC236}">
                <a16:creationId xmlns:a16="http://schemas.microsoft.com/office/drawing/2014/main" id="{ABE89ACF-DE8C-8A4A-9038-0E4FE4C494F6}"/>
              </a:ext>
            </a:extLst>
          </p:cNvPr>
          <p:cNvSpPr/>
          <p:nvPr/>
        </p:nvSpPr>
        <p:spPr>
          <a:xfrm>
            <a:off x="5793059" y="3157279"/>
            <a:ext cx="1026695" cy="697883"/>
          </a:xfrm>
          <a:prstGeom prst="rect">
            <a:avLst/>
          </a:prstGeom>
          <a:solidFill>
            <a:srgbClr val="E3EFF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latin typeface="Proxima Nova" panose="02000506030000020004" pitchFamily="2" charset="0"/>
            </a:endParaRPr>
          </a:p>
        </p:txBody>
      </p:sp>
      <p:sp>
        <p:nvSpPr>
          <p:cNvPr id="44" name="Rectangle 43">
            <a:extLst>
              <a:ext uri="{FF2B5EF4-FFF2-40B4-BE49-F238E27FC236}">
                <a16:creationId xmlns:a16="http://schemas.microsoft.com/office/drawing/2014/main" id="{0457DE36-8F6C-284F-AA9C-AE2FB377BE81}"/>
              </a:ext>
            </a:extLst>
          </p:cNvPr>
          <p:cNvSpPr/>
          <p:nvPr/>
        </p:nvSpPr>
        <p:spPr>
          <a:xfrm>
            <a:off x="5793059" y="2018338"/>
            <a:ext cx="1026695" cy="758621"/>
          </a:xfrm>
          <a:prstGeom prst="rect">
            <a:avLst/>
          </a:prstGeom>
          <a:solidFill>
            <a:srgbClr val="E3EFF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latin typeface="Proxima Nova" panose="02000506030000020004" pitchFamily="2" charset="0"/>
            </a:endParaRPr>
          </a:p>
        </p:txBody>
      </p:sp>
      <p:sp>
        <p:nvSpPr>
          <p:cNvPr id="46" name="Rectangle 45">
            <a:extLst>
              <a:ext uri="{FF2B5EF4-FFF2-40B4-BE49-F238E27FC236}">
                <a16:creationId xmlns:a16="http://schemas.microsoft.com/office/drawing/2014/main" id="{0D96771A-AA2A-4D49-AB7D-A7E4A2A11754}"/>
              </a:ext>
            </a:extLst>
          </p:cNvPr>
          <p:cNvSpPr/>
          <p:nvPr/>
        </p:nvSpPr>
        <p:spPr>
          <a:xfrm>
            <a:off x="6505983" y="2133776"/>
            <a:ext cx="3073315" cy="523220"/>
          </a:xfrm>
          <a:prstGeom prst="rect">
            <a:avLst/>
          </a:prstGeom>
        </p:spPr>
        <p:txBody>
          <a:bodyPr wrap="square">
            <a:spAutoFit/>
          </a:bodyPr>
          <a:lstStyle/>
          <a:p>
            <a:r>
              <a:rPr lang="en-US" sz="1400" dirty="0">
                <a:solidFill>
                  <a:srgbClr val="000000"/>
                </a:solidFill>
                <a:latin typeface="Proxima Nova" panose="02000506030000020004" pitchFamily="2" charset="0"/>
              </a:rPr>
              <a:t>11 </a:t>
            </a:r>
            <a:r>
              <a:rPr lang="en-US" sz="1400" b="1" dirty="0">
                <a:solidFill>
                  <a:srgbClr val="000000"/>
                </a:solidFill>
                <a:latin typeface="Proxima Nova Alt" panose="02000506030000020004" pitchFamily="2" charset="77"/>
              </a:rPr>
              <a:t>celebrity ambassadors </a:t>
            </a:r>
            <a:r>
              <a:rPr lang="en-US" sz="1400" dirty="0">
                <a:solidFill>
                  <a:srgbClr val="000000"/>
                </a:solidFill>
                <a:latin typeface="Proxima Nova" panose="02000506030000020004" pitchFamily="2" charset="0"/>
              </a:rPr>
              <a:t>“</a:t>
            </a:r>
            <a:r>
              <a:rPr lang="en-US" sz="1400" dirty="0" err="1">
                <a:solidFill>
                  <a:srgbClr val="000000"/>
                </a:solidFill>
                <a:latin typeface="Proxima Nova" panose="02000506030000020004" pitchFamily="2" charset="0"/>
              </a:rPr>
              <a:t>Venners</a:t>
            </a:r>
            <a:r>
              <a:rPr lang="en-US" sz="1400" dirty="0">
                <a:solidFill>
                  <a:srgbClr val="000000"/>
                </a:solidFill>
                <a:latin typeface="Proxima Nova" panose="02000506030000020004" pitchFamily="2" charset="0"/>
              </a:rPr>
              <a:t>” </a:t>
            </a:r>
          </a:p>
          <a:p>
            <a:pPr>
              <a:spcAft>
                <a:spcPts val="2400"/>
              </a:spcAft>
            </a:pPr>
            <a:r>
              <a:rPr lang="en-US" sz="1400" dirty="0">
                <a:solidFill>
                  <a:srgbClr val="000000"/>
                </a:solidFill>
                <a:latin typeface="Proxima Nova" panose="02000506030000020004" pitchFamily="2" charset="0"/>
              </a:rPr>
              <a:t>(+ 4 already in UK) </a:t>
            </a:r>
          </a:p>
        </p:txBody>
      </p:sp>
      <p:sp>
        <p:nvSpPr>
          <p:cNvPr id="48" name="Rectangle 47">
            <a:extLst>
              <a:ext uri="{FF2B5EF4-FFF2-40B4-BE49-F238E27FC236}">
                <a16:creationId xmlns:a16="http://schemas.microsoft.com/office/drawing/2014/main" id="{19905593-494D-7A44-B144-DD9BF5589720}"/>
              </a:ext>
            </a:extLst>
          </p:cNvPr>
          <p:cNvSpPr/>
          <p:nvPr/>
        </p:nvSpPr>
        <p:spPr>
          <a:xfrm>
            <a:off x="6505983" y="4282297"/>
            <a:ext cx="3935916" cy="738664"/>
          </a:xfrm>
          <a:prstGeom prst="rect">
            <a:avLst/>
          </a:prstGeom>
        </p:spPr>
        <p:txBody>
          <a:bodyPr wrap="square">
            <a:spAutoFit/>
          </a:bodyPr>
          <a:lstStyle/>
          <a:p>
            <a:r>
              <a:rPr lang="en-US" sz="1400" dirty="0" err="1">
                <a:solidFill>
                  <a:srgbClr val="000000"/>
                </a:solidFill>
                <a:latin typeface="Proxima Nova" panose="02000506030000020004" pitchFamily="2" charset="0"/>
                <a:cs typeface="Tillium web"/>
              </a:rPr>
              <a:t>Venner</a:t>
            </a:r>
            <a:r>
              <a:rPr lang="en-US" sz="1400" dirty="0">
                <a:solidFill>
                  <a:srgbClr val="000000"/>
                </a:solidFill>
                <a:latin typeface="Proxima Nova" panose="02000506030000020004" pitchFamily="2" charset="0"/>
                <a:cs typeface="Tillium web"/>
              </a:rPr>
              <a:t> is a </a:t>
            </a:r>
            <a:r>
              <a:rPr lang="en-US" sz="1400" b="1" dirty="0">
                <a:solidFill>
                  <a:srgbClr val="000000"/>
                </a:solidFill>
                <a:latin typeface="Proxima Nova Alt" panose="02000506030000020004" pitchFamily="2" charset="77"/>
                <a:cs typeface="Tillium web"/>
              </a:rPr>
              <a:t>social enterprise </a:t>
            </a:r>
            <a:r>
              <a:rPr lang="mr-IN" sz="1400" dirty="0">
                <a:solidFill>
                  <a:srgbClr val="000000"/>
                </a:solidFill>
                <a:latin typeface="Proxima Nova" panose="02000506030000020004" pitchFamily="2" charset="0"/>
                <a:cs typeface="Tillium web"/>
              </a:rPr>
              <a:t>–</a:t>
            </a:r>
            <a:r>
              <a:rPr lang="en-US" sz="1400" dirty="0">
                <a:solidFill>
                  <a:srgbClr val="000000"/>
                </a:solidFill>
                <a:latin typeface="Proxima Nova" panose="02000506030000020004" pitchFamily="2" charset="0"/>
                <a:cs typeface="Tillium web"/>
              </a:rPr>
              <a:t> we have the right to use the “Social Enterprise” mark by </a:t>
            </a:r>
            <a:r>
              <a:rPr lang="en-US" sz="1400" dirty="0" err="1">
                <a:solidFill>
                  <a:srgbClr val="000000"/>
                </a:solidFill>
                <a:latin typeface="Proxima Nova" panose="02000506030000020004" pitchFamily="2" charset="0"/>
                <a:cs typeface="Tillium web"/>
              </a:rPr>
              <a:t>Suomalaisen</a:t>
            </a:r>
            <a:r>
              <a:rPr lang="en-US" sz="1400" dirty="0">
                <a:solidFill>
                  <a:srgbClr val="000000"/>
                </a:solidFill>
                <a:latin typeface="Proxima Nova" panose="02000506030000020004" pitchFamily="2" charset="0"/>
                <a:cs typeface="Tillium web"/>
              </a:rPr>
              <a:t> </a:t>
            </a:r>
            <a:r>
              <a:rPr lang="en-US" sz="1400" dirty="0" err="1">
                <a:solidFill>
                  <a:srgbClr val="000000"/>
                </a:solidFill>
                <a:latin typeface="Proxima Nova" panose="02000506030000020004" pitchFamily="2" charset="0"/>
                <a:cs typeface="Tillium web"/>
              </a:rPr>
              <a:t>Työn</a:t>
            </a:r>
            <a:r>
              <a:rPr lang="en-US" sz="1400" dirty="0">
                <a:solidFill>
                  <a:srgbClr val="000000"/>
                </a:solidFill>
                <a:latin typeface="Proxima Nova" panose="02000506030000020004" pitchFamily="2" charset="0"/>
                <a:cs typeface="Tillium web"/>
              </a:rPr>
              <a:t> </a:t>
            </a:r>
            <a:r>
              <a:rPr lang="en-US" sz="1400" dirty="0" err="1">
                <a:solidFill>
                  <a:srgbClr val="000000"/>
                </a:solidFill>
                <a:latin typeface="Proxima Nova" panose="02000506030000020004" pitchFamily="2" charset="0"/>
                <a:cs typeface="Tillium web"/>
              </a:rPr>
              <a:t>liitto</a:t>
            </a:r>
            <a:r>
              <a:rPr lang="en-US" sz="1400" dirty="0">
                <a:solidFill>
                  <a:srgbClr val="000000"/>
                </a:solidFill>
                <a:latin typeface="Proxima Nova" panose="02000506030000020004" pitchFamily="2" charset="0"/>
                <a:cs typeface="Tillium web"/>
              </a:rPr>
              <a:t>. </a:t>
            </a:r>
          </a:p>
        </p:txBody>
      </p:sp>
      <p:pic>
        <p:nvPicPr>
          <p:cNvPr id="25" name="Picture 24">
            <a:extLst>
              <a:ext uri="{FF2B5EF4-FFF2-40B4-BE49-F238E27FC236}">
                <a16:creationId xmlns:a16="http://schemas.microsoft.com/office/drawing/2014/main" id="{671D2053-FE42-354B-92D2-462548C9337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799922" y="6300001"/>
            <a:ext cx="1098487" cy="353997"/>
          </a:xfrm>
          <a:prstGeom prst="rect">
            <a:avLst/>
          </a:prstGeom>
        </p:spPr>
      </p:pic>
      <p:sp>
        <p:nvSpPr>
          <p:cNvPr id="22" name="Rectangle 21">
            <a:extLst>
              <a:ext uri="{FF2B5EF4-FFF2-40B4-BE49-F238E27FC236}">
                <a16:creationId xmlns:a16="http://schemas.microsoft.com/office/drawing/2014/main" id="{C94EAF7E-BEA8-8446-A9CD-E0F828A04FC3}"/>
              </a:ext>
            </a:extLst>
          </p:cNvPr>
          <p:cNvSpPr/>
          <p:nvPr/>
        </p:nvSpPr>
        <p:spPr>
          <a:xfrm>
            <a:off x="6505983" y="3255602"/>
            <a:ext cx="3935916" cy="692497"/>
          </a:xfrm>
          <a:prstGeom prst="rect">
            <a:avLst/>
          </a:prstGeom>
        </p:spPr>
        <p:txBody>
          <a:bodyPr wrap="square">
            <a:spAutoFit/>
          </a:bodyPr>
          <a:lstStyle/>
          <a:p>
            <a:r>
              <a:rPr lang="en-US" sz="1400" dirty="0">
                <a:solidFill>
                  <a:srgbClr val="000000"/>
                </a:solidFill>
                <a:latin typeface="Proxima Nova" panose="02000506030000020004" pitchFamily="2" charset="0"/>
              </a:rPr>
              <a:t>Won the </a:t>
            </a:r>
            <a:r>
              <a:rPr lang="en-US" sz="1400" b="1" dirty="0">
                <a:solidFill>
                  <a:srgbClr val="000000"/>
                </a:solidFill>
                <a:latin typeface="Proxima Nova Alt" panose="02000506030000020004" pitchFamily="2" charset="77"/>
              </a:rPr>
              <a:t>"Most impactful act of year 2019" </a:t>
            </a:r>
            <a:r>
              <a:rPr lang="en-US" sz="1400" dirty="0">
                <a:solidFill>
                  <a:srgbClr val="000000"/>
                </a:solidFill>
                <a:latin typeface="Proxima Nova" panose="02000506030000020004" pitchFamily="2" charset="0"/>
              </a:rPr>
              <a:t>award in Finland by </a:t>
            </a:r>
            <a:r>
              <a:rPr lang="en-US" sz="1400" dirty="0" err="1">
                <a:solidFill>
                  <a:srgbClr val="000000"/>
                </a:solidFill>
                <a:latin typeface="Proxima Nova" panose="02000506030000020004" pitchFamily="2" charset="0"/>
              </a:rPr>
              <a:t>Arvo</a:t>
            </a:r>
            <a:r>
              <a:rPr lang="en-US" sz="1400" dirty="0">
                <a:solidFill>
                  <a:srgbClr val="000000"/>
                </a:solidFill>
                <a:latin typeface="Proxima Nova" panose="02000506030000020004" pitchFamily="2" charset="0"/>
              </a:rPr>
              <a:t> </a:t>
            </a:r>
            <a:r>
              <a:rPr lang="en-US" sz="1400" dirty="0" err="1">
                <a:solidFill>
                  <a:srgbClr val="000000"/>
                </a:solidFill>
                <a:latin typeface="Proxima Nova" panose="02000506030000020004" pitchFamily="2" charset="0"/>
              </a:rPr>
              <a:t>ry</a:t>
            </a:r>
            <a:r>
              <a:rPr lang="en-US" sz="1400" dirty="0">
                <a:solidFill>
                  <a:srgbClr val="000000"/>
                </a:solidFill>
                <a:latin typeface="Proxima Nova" panose="02000506030000020004" pitchFamily="2" charset="0"/>
              </a:rPr>
              <a:t> </a:t>
            </a:r>
          </a:p>
          <a:p>
            <a:r>
              <a:rPr lang="en-US" sz="1100" dirty="0">
                <a:solidFill>
                  <a:srgbClr val="000000"/>
                </a:solidFill>
                <a:latin typeface="Proxima Nova" panose="02000506030000020004" pitchFamily="2" charset="0"/>
              </a:rPr>
              <a:t>– a coalition for social </a:t>
            </a:r>
            <a:r>
              <a:rPr lang="en-US" sz="1100" dirty="0" err="1">
                <a:solidFill>
                  <a:srgbClr val="000000"/>
                </a:solidFill>
                <a:latin typeface="Proxima Nova" panose="02000506030000020004" pitchFamily="2" charset="0"/>
              </a:rPr>
              <a:t>enterprices</a:t>
            </a:r>
            <a:endParaRPr lang="en-US" sz="1100" dirty="0">
              <a:solidFill>
                <a:srgbClr val="000000"/>
              </a:solidFill>
              <a:latin typeface="Proxima Nova" panose="02000506030000020004" pitchFamily="2" charset="0"/>
            </a:endParaRPr>
          </a:p>
        </p:txBody>
      </p:sp>
      <p:sp>
        <p:nvSpPr>
          <p:cNvPr id="23" name="Rectangle 22">
            <a:extLst>
              <a:ext uri="{FF2B5EF4-FFF2-40B4-BE49-F238E27FC236}">
                <a16:creationId xmlns:a16="http://schemas.microsoft.com/office/drawing/2014/main" id="{A6E9D854-6CDD-AB41-AEAF-AAD8D7A9B767}"/>
              </a:ext>
            </a:extLst>
          </p:cNvPr>
          <p:cNvSpPr/>
          <p:nvPr/>
        </p:nvSpPr>
        <p:spPr>
          <a:xfrm>
            <a:off x="5793059" y="5458658"/>
            <a:ext cx="1026695" cy="801084"/>
          </a:xfrm>
          <a:prstGeom prst="rect">
            <a:avLst/>
          </a:prstGeom>
          <a:solidFill>
            <a:srgbClr val="E3EFF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latin typeface="Proxima Nova" panose="02000506030000020004" pitchFamily="2" charset="0"/>
            </a:endParaRPr>
          </a:p>
        </p:txBody>
      </p:sp>
      <p:sp>
        <p:nvSpPr>
          <p:cNvPr id="26" name="Rectangle 25">
            <a:extLst>
              <a:ext uri="{FF2B5EF4-FFF2-40B4-BE49-F238E27FC236}">
                <a16:creationId xmlns:a16="http://schemas.microsoft.com/office/drawing/2014/main" id="{622640C8-B5E5-D84B-A95A-1A2E91FE1BE2}"/>
              </a:ext>
            </a:extLst>
          </p:cNvPr>
          <p:cNvSpPr/>
          <p:nvPr/>
        </p:nvSpPr>
        <p:spPr>
          <a:xfrm>
            <a:off x="6505983" y="5592255"/>
            <a:ext cx="3935916" cy="307777"/>
          </a:xfrm>
          <a:prstGeom prst="rect">
            <a:avLst/>
          </a:prstGeom>
        </p:spPr>
        <p:txBody>
          <a:bodyPr wrap="square">
            <a:spAutoFit/>
          </a:bodyPr>
          <a:lstStyle/>
          <a:p>
            <a:r>
              <a:rPr lang="en-US" sz="1400" dirty="0" err="1">
                <a:solidFill>
                  <a:srgbClr val="000000"/>
                </a:solidFill>
                <a:latin typeface="Proxima Nova" panose="02000506030000020004" pitchFamily="2" charset="0"/>
                <a:cs typeface="Tillium web"/>
              </a:rPr>
              <a:t>Venner</a:t>
            </a:r>
            <a:r>
              <a:rPr lang="en-US" sz="1400" dirty="0">
                <a:solidFill>
                  <a:srgbClr val="000000"/>
                </a:solidFill>
                <a:latin typeface="Proxima Nova" panose="02000506030000020004" pitchFamily="2" charset="0"/>
                <a:cs typeface="Tillium web"/>
              </a:rPr>
              <a:t> Nutrition Ltd founded in UK, July 2020</a:t>
            </a:r>
          </a:p>
        </p:txBody>
      </p:sp>
      <p:pic>
        <p:nvPicPr>
          <p:cNvPr id="5" name="Picture 4">
            <a:extLst>
              <a:ext uri="{FF2B5EF4-FFF2-40B4-BE49-F238E27FC236}">
                <a16:creationId xmlns:a16="http://schemas.microsoft.com/office/drawing/2014/main" id="{7DED9D3D-0F35-1D4A-A8A1-087EA7DF01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9830509" y="-129279"/>
            <a:ext cx="2232212" cy="2490769"/>
          </a:xfrm>
          <a:prstGeom prst="rect">
            <a:avLst/>
          </a:prstGeom>
        </p:spPr>
      </p:pic>
    </p:spTree>
    <p:extLst>
      <p:ext uri="{BB962C8B-B14F-4D97-AF65-F5344CB8AC3E}">
        <p14:creationId xmlns:p14="http://schemas.microsoft.com/office/powerpoint/2010/main" val="3015404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006A015-BDC9-D345-A8BB-B2C980EE6AD3}"/>
              </a:ext>
            </a:extLst>
          </p:cNvPr>
          <p:cNvSpPr/>
          <p:nvPr/>
        </p:nvSpPr>
        <p:spPr>
          <a:xfrm>
            <a:off x="0" y="0"/>
            <a:ext cx="12192000" cy="6886577"/>
          </a:xfrm>
          <a:prstGeom prst="rect">
            <a:avLst/>
          </a:prstGeom>
          <a:solidFill>
            <a:srgbClr val="E3E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8217361-4F49-D54C-A036-0245A8F1E29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799922" y="6300001"/>
            <a:ext cx="1098487" cy="353997"/>
          </a:xfrm>
          <a:prstGeom prst="rect">
            <a:avLst/>
          </a:prstGeom>
        </p:spPr>
      </p:pic>
      <p:pic>
        <p:nvPicPr>
          <p:cNvPr id="3" name="Picture 2">
            <a:extLst>
              <a:ext uri="{FF2B5EF4-FFF2-40B4-BE49-F238E27FC236}">
                <a16:creationId xmlns:a16="http://schemas.microsoft.com/office/drawing/2014/main" id="{B2115605-0495-A64E-A0BF-DA7E07A4AB1F}"/>
              </a:ext>
            </a:extLst>
          </p:cNvPr>
          <p:cNvPicPr>
            <a:picLocks noChangeAspect="1"/>
          </p:cNvPicPr>
          <p:nvPr/>
        </p:nvPicPr>
        <p:blipFill>
          <a:blip r:embed="rId3"/>
          <a:stretch>
            <a:fillRect/>
          </a:stretch>
        </p:blipFill>
        <p:spPr>
          <a:xfrm>
            <a:off x="9601299" y="514349"/>
            <a:ext cx="1905000" cy="1727200"/>
          </a:xfrm>
          <a:prstGeom prst="rect">
            <a:avLst/>
          </a:prstGeom>
        </p:spPr>
      </p:pic>
      <p:pic>
        <p:nvPicPr>
          <p:cNvPr id="10" name="Picture 9">
            <a:extLst>
              <a:ext uri="{FF2B5EF4-FFF2-40B4-BE49-F238E27FC236}">
                <a16:creationId xmlns:a16="http://schemas.microsoft.com/office/drawing/2014/main" id="{14D99DFB-356F-284D-8AEA-97589108B2E0}"/>
              </a:ext>
            </a:extLst>
          </p:cNvPr>
          <p:cNvPicPr>
            <a:picLocks noChangeAspect="1"/>
          </p:cNvPicPr>
          <p:nvPr/>
        </p:nvPicPr>
        <p:blipFill>
          <a:blip r:embed="rId3"/>
          <a:stretch>
            <a:fillRect/>
          </a:stretch>
        </p:blipFill>
        <p:spPr>
          <a:xfrm rot="16200000">
            <a:off x="9041155" y="2989132"/>
            <a:ext cx="2492563" cy="2259924"/>
          </a:xfrm>
          <a:prstGeom prst="rect">
            <a:avLst/>
          </a:prstGeom>
        </p:spPr>
      </p:pic>
      <p:pic>
        <p:nvPicPr>
          <p:cNvPr id="4" name="Picture 3">
            <a:extLst>
              <a:ext uri="{FF2B5EF4-FFF2-40B4-BE49-F238E27FC236}">
                <a16:creationId xmlns:a16="http://schemas.microsoft.com/office/drawing/2014/main" id="{2124FF8D-A906-8448-BB29-470E56D76CD3}"/>
              </a:ext>
            </a:extLst>
          </p:cNvPr>
          <p:cNvPicPr>
            <a:picLocks noChangeAspect="1"/>
          </p:cNvPicPr>
          <p:nvPr/>
        </p:nvPicPr>
        <p:blipFill>
          <a:blip r:embed="rId4"/>
          <a:stretch>
            <a:fillRect/>
          </a:stretch>
        </p:blipFill>
        <p:spPr>
          <a:xfrm>
            <a:off x="6558805" y="5265928"/>
            <a:ext cx="3657600" cy="1587500"/>
          </a:xfrm>
          <a:prstGeom prst="rect">
            <a:avLst/>
          </a:prstGeom>
        </p:spPr>
      </p:pic>
      <p:pic>
        <p:nvPicPr>
          <p:cNvPr id="6" name="Picture 5">
            <a:extLst>
              <a:ext uri="{FF2B5EF4-FFF2-40B4-BE49-F238E27FC236}">
                <a16:creationId xmlns:a16="http://schemas.microsoft.com/office/drawing/2014/main" id="{3A1AD951-1583-684B-8959-A8DB4355558A}"/>
              </a:ext>
            </a:extLst>
          </p:cNvPr>
          <p:cNvPicPr>
            <a:picLocks noChangeAspect="1"/>
          </p:cNvPicPr>
          <p:nvPr/>
        </p:nvPicPr>
        <p:blipFill>
          <a:blip r:embed="rId5"/>
          <a:stretch>
            <a:fillRect/>
          </a:stretch>
        </p:blipFill>
        <p:spPr>
          <a:xfrm>
            <a:off x="0" y="2589446"/>
            <a:ext cx="1676623" cy="3143668"/>
          </a:xfrm>
          <a:prstGeom prst="rect">
            <a:avLst/>
          </a:prstGeom>
        </p:spPr>
      </p:pic>
      <p:sp>
        <p:nvSpPr>
          <p:cNvPr id="2" name="Rectangle 1">
            <a:extLst>
              <a:ext uri="{FF2B5EF4-FFF2-40B4-BE49-F238E27FC236}">
                <a16:creationId xmlns:a16="http://schemas.microsoft.com/office/drawing/2014/main" id="{990F4EA6-9E98-0E43-98BB-A13660FBD62B}"/>
              </a:ext>
            </a:extLst>
          </p:cNvPr>
          <p:cNvSpPr/>
          <p:nvPr/>
        </p:nvSpPr>
        <p:spPr>
          <a:xfrm>
            <a:off x="2272552" y="2410567"/>
            <a:ext cx="7192723" cy="3200876"/>
          </a:xfrm>
          <a:prstGeom prst="rect">
            <a:avLst/>
          </a:prstGeom>
        </p:spPr>
        <p:txBody>
          <a:bodyPr wrap="square">
            <a:spAutoFit/>
          </a:bodyPr>
          <a:lstStyle/>
          <a:p>
            <a:r>
              <a:rPr lang="en-US" sz="2400" dirty="0">
                <a:solidFill>
                  <a:srgbClr val="000000"/>
                </a:solidFill>
                <a:latin typeface="Proxima Nova" panose="02000506030000020004" pitchFamily="2" charset="0"/>
              </a:rPr>
              <a:t>The only nutrition focused, plant-based food solution that </a:t>
            </a:r>
            <a:r>
              <a:rPr lang="en-US" sz="2400" dirty="0">
                <a:latin typeface="Proxima Nova" panose="02000506030000020004" pitchFamily="2" charset="0"/>
              </a:rPr>
              <a:t>provides environmentally friendly education for a lasting </a:t>
            </a:r>
            <a:r>
              <a:rPr lang="en-US" sz="2400" b="1" dirty="0">
                <a:latin typeface="Proxima Nova Alt" panose="02000506030000020004" pitchFamily="2" charset="77"/>
              </a:rPr>
              <a:t>social impact </a:t>
            </a:r>
            <a:r>
              <a:rPr lang="en-US" sz="2400" dirty="0">
                <a:latin typeface="Proxima Nova" panose="02000506030000020004" pitchFamily="2" charset="0"/>
              </a:rPr>
              <a:t>– among two different target groups!</a:t>
            </a:r>
            <a:endParaRPr lang="en-US" sz="2400" dirty="0">
              <a:solidFill>
                <a:srgbClr val="000000"/>
              </a:solidFill>
              <a:latin typeface="Proxima Nova" panose="02000506030000020004" pitchFamily="2" charset="0"/>
            </a:endParaRPr>
          </a:p>
          <a:p>
            <a:r>
              <a:rPr lang="en-US" sz="2400" dirty="0">
                <a:solidFill>
                  <a:srgbClr val="000000"/>
                </a:solidFill>
                <a:latin typeface="Proxima Nova" panose="02000506030000020004" pitchFamily="2" charset="0"/>
              </a:rPr>
              <a:t>COVID-19 makes us more needed than ever </a:t>
            </a:r>
          </a:p>
          <a:p>
            <a:pPr>
              <a:spcAft>
                <a:spcPts val="1200"/>
              </a:spcAft>
            </a:pPr>
            <a:endParaRPr lang="en-US" sz="2400" dirty="0">
              <a:solidFill>
                <a:srgbClr val="000000"/>
              </a:solidFill>
              <a:latin typeface="Proxima Nova" panose="02000506030000020004" pitchFamily="2" charset="0"/>
            </a:endParaRPr>
          </a:p>
          <a:p>
            <a:pPr>
              <a:spcAft>
                <a:spcPts val="1200"/>
              </a:spcAft>
            </a:pPr>
            <a:r>
              <a:rPr lang="en-US" sz="2400" dirty="0">
                <a:solidFill>
                  <a:srgbClr val="000000"/>
                </a:solidFill>
                <a:latin typeface="Proxima Nova" panose="02000506030000020004" pitchFamily="2" charset="0"/>
              </a:rPr>
              <a:t>Food-aid should be an investment to health, </a:t>
            </a:r>
            <a:br>
              <a:rPr lang="en-US" sz="2400" dirty="0">
                <a:solidFill>
                  <a:srgbClr val="000000"/>
                </a:solidFill>
                <a:latin typeface="Proxima Nova" panose="02000506030000020004" pitchFamily="2" charset="0"/>
              </a:rPr>
            </a:br>
            <a:r>
              <a:rPr lang="en-US" sz="2400" dirty="0">
                <a:solidFill>
                  <a:srgbClr val="000000"/>
                </a:solidFill>
                <a:latin typeface="Proxima Nova" panose="02000506030000020004" pitchFamily="2" charset="0"/>
              </a:rPr>
              <a:t>immunity and education. </a:t>
            </a:r>
          </a:p>
        </p:txBody>
      </p:sp>
      <p:pic>
        <p:nvPicPr>
          <p:cNvPr id="7" name="Picture 6">
            <a:extLst>
              <a:ext uri="{FF2B5EF4-FFF2-40B4-BE49-F238E27FC236}">
                <a16:creationId xmlns:a16="http://schemas.microsoft.com/office/drawing/2014/main" id="{59164063-0625-674E-930D-08CAE1B73FF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9069" y="5232694"/>
            <a:ext cx="1372395" cy="1244305"/>
          </a:xfrm>
          <a:prstGeom prst="rect">
            <a:avLst/>
          </a:prstGeom>
        </p:spPr>
      </p:pic>
      <p:pic>
        <p:nvPicPr>
          <p:cNvPr id="14" name="Picture 13">
            <a:extLst>
              <a:ext uri="{FF2B5EF4-FFF2-40B4-BE49-F238E27FC236}">
                <a16:creationId xmlns:a16="http://schemas.microsoft.com/office/drawing/2014/main" id="{E605607A-15AD-5F4C-9CCD-0B8B26791B18}"/>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5400000">
            <a:off x="2792965" y="5759967"/>
            <a:ext cx="665721" cy="1587500"/>
          </a:xfrm>
          <a:prstGeom prst="rect">
            <a:avLst/>
          </a:prstGeom>
        </p:spPr>
      </p:pic>
      <p:pic>
        <p:nvPicPr>
          <p:cNvPr id="13" name="Picture 12">
            <a:extLst>
              <a:ext uri="{FF2B5EF4-FFF2-40B4-BE49-F238E27FC236}">
                <a16:creationId xmlns:a16="http://schemas.microsoft.com/office/drawing/2014/main" id="{8893341C-B6FC-6D4E-8861-80F293B75FA2}"/>
              </a:ext>
            </a:extLst>
          </p:cNvPr>
          <p:cNvPicPr>
            <a:picLocks noChangeAspect="1"/>
          </p:cNvPicPr>
          <p:nvPr/>
        </p:nvPicPr>
        <p:blipFill>
          <a:blip r:embed="rId5"/>
          <a:stretch>
            <a:fillRect/>
          </a:stretch>
        </p:blipFill>
        <p:spPr>
          <a:xfrm rot="5400000">
            <a:off x="4237270" y="-758333"/>
            <a:ext cx="1614981" cy="3028088"/>
          </a:xfrm>
          <a:prstGeom prst="rect">
            <a:avLst/>
          </a:prstGeom>
        </p:spPr>
      </p:pic>
      <p:sp>
        <p:nvSpPr>
          <p:cNvPr id="8" name="Rectangle 7">
            <a:extLst>
              <a:ext uri="{FF2B5EF4-FFF2-40B4-BE49-F238E27FC236}">
                <a16:creationId xmlns:a16="http://schemas.microsoft.com/office/drawing/2014/main" id="{BB9F14AE-CEAE-3F4C-AF3B-EA3FF837E122}"/>
              </a:ext>
            </a:extLst>
          </p:cNvPr>
          <p:cNvSpPr/>
          <p:nvPr/>
        </p:nvSpPr>
        <p:spPr>
          <a:xfrm>
            <a:off x="0" y="966651"/>
            <a:ext cx="8553251" cy="991614"/>
          </a:xfrm>
          <a:prstGeom prst="rect">
            <a:avLst/>
          </a:prstGeom>
          <a:solidFill>
            <a:srgbClr val="FFC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9AE9AE-CA36-1049-BEF8-49126BE938DC}"/>
              </a:ext>
            </a:extLst>
          </p:cNvPr>
          <p:cNvSpPr txBox="1"/>
          <p:nvPr/>
        </p:nvSpPr>
        <p:spPr>
          <a:xfrm>
            <a:off x="524024" y="653392"/>
            <a:ext cx="8553251" cy="1356975"/>
          </a:xfrm>
          <a:prstGeom prst="rect">
            <a:avLst/>
          </a:prstGeom>
          <a:noFill/>
        </p:spPr>
        <p:txBody>
          <a:bodyPr wrap="square" rtlCol="0">
            <a:spAutoFit/>
          </a:bodyPr>
          <a:lstStyle/>
          <a:p>
            <a:pPr>
              <a:lnSpc>
                <a:spcPct val="150000"/>
              </a:lnSpc>
            </a:pPr>
            <a:r>
              <a:rPr lang="en-US" sz="6000" b="1" dirty="0">
                <a:latin typeface="Proxima Nova Alt" panose="02000506030000020004" pitchFamily="2" charset="77"/>
              </a:rPr>
              <a:t>SOCIAL INNOVATION</a:t>
            </a:r>
          </a:p>
        </p:txBody>
      </p:sp>
    </p:spTree>
    <p:extLst>
      <p:ext uri="{BB962C8B-B14F-4D97-AF65-F5344CB8AC3E}">
        <p14:creationId xmlns:p14="http://schemas.microsoft.com/office/powerpoint/2010/main" val="4280651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A2C5FF-F465-6E4B-BB84-E75EDCCFBC7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9" name="Rectangle 18">
            <a:extLst>
              <a:ext uri="{FF2B5EF4-FFF2-40B4-BE49-F238E27FC236}">
                <a16:creationId xmlns:a16="http://schemas.microsoft.com/office/drawing/2014/main" id="{A3C44765-5712-2640-8023-C148B530F67B}"/>
              </a:ext>
            </a:extLst>
          </p:cNvPr>
          <p:cNvSpPr/>
          <p:nvPr/>
        </p:nvSpPr>
        <p:spPr>
          <a:xfrm>
            <a:off x="5575299" y="1245370"/>
            <a:ext cx="5706461" cy="4141017"/>
          </a:xfrm>
          <a:prstGeom prst="rect">
            <a:avLst/>
          </a:prstGeom>
          <a:solidFill>
            <a:srgbClr val="E3E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4">
            <a:extLst>
              <a:ext uri="{FF2B5EF4-FFF2-40B4-BE49-F238E27FC236}">
                <a16:creationId xmlns:a16="http://schemas.microsoft.com/office/drawing/2014/main" id="{9CB7B9D9-2D3C-9745-9213-AB8A3A209BC3}"/>
              </a:ext>
            </a:extLst>
          </p:cNvPr>
          <p:cNvSpPr txBox="1"/>
          <p:nvPr/>
        </p:nvSpPr>
        <p:spPr>
          <a:xfrm>
            <a:off x="5835048" y="3107018"/>
            <a:ext cx="5446713" cy="2441074"/>
          </a:xfrm>
          <a:prstGeom prst="rect">
            <a:avLst/>
          </a:prstGeom>
        </p:spPr>
        <p:txBody>
          <a:bodyPr wrap="square" lIns="0" tIns="0" rIns="0" bIns="0" rtlCol="0" anchor="t">
            <a:spAutoFit/>
          </a:bodyPr>
          <a:lstStyle/>
          <a:p>
            <a:pPr>
              <a:lnSpc>
                <a:spcPts val="3359"/>
              </a:lnSpc>
              <a:spcBef>
                <a:spcPct val="0"/>
              </a:spcBef>
            </a:pPr>
            <a:r>
              <a:rPr lang="en-US" sz="1600" dirty="0">
                <a:solidFill>
                  <a:srgbClr val="000000"/>
                </a:solidFill>
                <a:latin typeface="Titillium Web" pitchFamily="2" charset="77"/>
              </a:rPr>
              <a:t>– Venner family feedback</a:t>
            </a:r>
          </a:p>
          <a:p>
            <a:pPr>
              <a:lnSpc>
                <a:spcPts val="3359"/>
              </a:lnSpc>
              <a:spcBef>
                <a:spcPct val="0"/>
              </a:spcBef>
            </a:pPr>
            <a:endParaRPr lang="en-US" sz="2400" dirty="0">
              <a:solidFill>
                <a:srgbClr val="000000"/>
              </a:solidFill>
              <a:latin typeface="Titillium Web" pitchFamily="2" charset="77"/>
            </a:endParaRPr>
          </a:p>
          <a:p>
            <a:pPr>
              <a:lnSpc>
                <a:spcPts val="3359"/>
              </a:lnSpc>
              <a:spcBef>
                <a:spcPct val="0"/>
              </a:spcBef>
            </a:pPr>
            <a:endParaRPr lang="en-US" sz="2400" dirty="0">
              <a:solidFill>
                <a:srgbClr val="000000"/>
              </a:solidFill>
              <a:latin typeface="Titillium Web" pitchFamily="2" charset="77"/>
            </a:endParaRPr>
          </a:p>
          <a:p>
            <a:pPr>
              <a:lnSpc>
                <a:spcPts val="3359"/>
              </a:lnSpc>
              <a:spcBef>
                <a:spcPct val="0"/>
              </a:spcBef>
            </a:pPr>
            <a:endParaRPr lang="en-US" sz="2400" dirty="0">
              <a:solidFill>
                <a:srgbClr val="000000"/>
              </a:solidFill>
              <a:latin typeface="Titillium Web" pitchFamily="2" charset="77"/>
            </a:endParaRPr>
          </a:p>
          <a:p>
            <a:r>
              <a:rPr lang="en-US" sz="2000" dirty="0">
                <a:solidFill>
                  <a:srgbClr val="000000"/>
                </a:solidFill>
                <a:latin typeface="Proxima Nova" panose="02000506030000020004" pitchFamily="2" charset="0"/>
              </a:rPr>
              <a:t>- </a:t>
            </a:r>
            <a:r>
              <a:rPr lang="en-GB" sz="2000" b="1" dirty="0" err="1">
                <a:latin typeface="Proxima Nova Alt" panose="02000506030000020004" pitchFamily="2" charset="77"/>
              </a:rPr>
              <a:t>Tuulia</a:t>
            </a:r>
            <a:r>
              <a:rPr lang="en-GB" sz="2000" b="1" dirty="0">
                <a:latin typeface="Proxima Nova Alt" panose="02000506030000020004" pitchFamily="2" charset="77"/>
              </a:rPr>
              <a:t> </a:t>
            </a:r>
            <a:r>
              <a:rPr lang="en-GB" sz="2000" b="1" dirty="0" err="1">
                <a:latin typeface="Proxima Nova Alt" panose="02000506030000020004" pitchFamily="2" charset="77"/>
              </a:rPr>
              <a:t>Järvinen</a:t>
            </a:r>
            <a:r>
              <a:rPr lang="en-GB" sz="2000" b="1" dirty="0">
                <a:latin typeface="Proxima Nova Alt" panose="02000506030000020004" pitchFamily="2" charset="77"/>
              </a:rPr>
              <a:t>, </a:t>
            </a:r>
            <a:r>
              <a:rPr lang="en-GB" sz="2000" dirty="0">
                <a:latin typeface="Proxima Nova" panose="02000506030000020004" pitchFamily="2" charset="0"/>
              </a:rPr>
              <a:t>Co-Founder, </a:t>
            </a:r>
            <a:r>
              <a:rPr lang="en-GB" sz="2000" dirty="0" err="1">
                <a:latin typeface="Proxima Nova" panose="02000506030000020004" pitchFamily="2" charset="0"/>
              </a:rPr>
              <a:t>Venner</a:t>
            </a:r>
            <a:endParaRPr lang="en-GB" sz="2000" dirty="0">
              <a:latin typeface="Proxima Nova" panose="02000506030000020004" pitchFamily="2" charset="0"/>
            </a:endParaRPr>
          </a:p>
          <a:p>
            <a:pPr>
              <a:lnSpc>
                <a:spcPts val="3359"/>
              </a:lnSpc>
              <a:spcBef>
                <a:spcPct val="0"/>
              </a:spcBef>
            </a:pPr>
            <a:r>
              <a:rPr lang="en-US" sz="2000" dirty="0">
                <a:solidFill>
                  <a:srgbClr val="000000"/>
                </a:solidFill>
                <a:latin typeface="Titillium Web" pitchFamily="2" charset="77"/>
              </a:rPr>
              <a:t> </a:t>
            </a:r>
          </a:p>
        </p:txBody>
      </p:sp>
      <p:sp>
        <p:nvSpPr>
          <p:cNvPr id="18" name="TextBox 7">
            <a:extLst>
              <a:ext uri="{FF2B5EF4-FFF2-40B4-BE49-F238E27FC236}">
                <a16:creationId xmlns:a16="http://schemas.microsoft.com/office/drawing/2014/main" id="{D1363A25-C958-1746-97D3-1A5BB417E569}"/>
              </a:ext>
            </a:extLst>
          </p:cNvPr>
          <p:cNvSpPr txBox="1"/>
          <p:nvPr/>
        </p:nvSpPr>
        <p:spPr>
          <a:xfrm>
            <a:off x="5835049" y="1557336"/>
            <a:ext cx="4704749" cy="1477328"/>
          </a:xfrm>
          <a:prstGeom prst="rect">
            <a:avLst/>
          </a:prstGeom>
        </p:spPr>
        <p:txBody>
          <a:bodyPr wrap="square" lIns="0" tIns="0" rIns="0" bIns="0" rtlCol="0" anchor="t">
            <a:spAutoFit/>
          </a:bodyPr>
          <a:lstStyle/>
          <a:p>
            <a:pPr>
              <a:spcBef>
                <a:spcPct val="0"/>
              </a:spcBef>
            </a:pPr>
            <a:r>
              <a:rPr lang="en-US" sz="2400" b="1" i="1" dirty="0">
                <a:solidFill>
                  <a:srgbClr val="000000"/>
                </a:solidFill>
                <a:latin typeface="Proxima Nova" panose="02000506030000020004" pitchFamily="2" charset="0"/>
              </a:rPr>
              <a:t>"For the first time in years I've felt like I'm part of a normal society. You change the world, one family at time."</a:t>
            </a:r>
          </a:p>
        </p:txBody>
      </p:sp>
      <p:pic>
        <p:nvPicPr>
          <p:cNvPr id="2" name="Picture 1">
            <a:extLst>
              <a:ext uri="{FF2B5EF4-FFF2-40B4-BE49-F238E27FC236}">
                <a16:creationId xmlns:a16="http://schemas.microsoft.com/office/drawing/2014/main" id="{2CFF78E3-A0E1-2549-A416-36569063B2F6}"/>
              </a:ext>
            </a:extLst>
          </p:cNvPr>
          <p:cNvPicPr>
            <a:picLocks noChangeAspect="1"/>
          </p:cNvPicPr>
          <p:nvPr/>
        </p:nvPicPr>
        <p:blipFill>
          <a:blip r:embed="rId3"/>
          <a:stretch>
            <a:fillRect/>
          </a:stretch>
        </p:blipFill>
        <p:spPr>
          <a:xfrm>
            <a:off x="910239" y="2699928"/>
            <a:ext cx="3822700" cy="1231900"/>
          </a:xfrm>
          <a:prstGeom prst="rect">
            <a:avLst/>
          </a:prstGeom>
        </p:spPr>
      </p:pic>
      <p:pic>
        <p:nvPicPr>
          <p:cNvPr id="8" name="Picture 7">
            <a:extLst>
              <a:ext uri="{FF2B5EF4-FFF2-40B4-BE49-F238E27FC236}">
                <a16:creationId xmlns:a16="http://schemas.microsoft.com/office/drawing/2014/main" id="{36040561-510E-2D4E-8EB5-639867CEE5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99922" y="6300001"/>
            <a:ext cx="1098487" cy="353997"/>
          </a:xfrm>
          <a:prstGeom prst="rect">
            <a:avLst/>
          </a:prstGeom>
        </p:spPr>
      </p:pic>
      <p:pic>
        <p:nvPicPr>
          <p:cNvPr id="5" name="Picture 4">
            <a:extLst>
              <a:ext uri="{FF2B5EF4-FFF2-40B4-BE49-F238E27FC236}">
                <a16:creationId xmlns:a16="http://schemas.microsoft.com/office/drawing/2014/main" id="{E9B4987D-FE6F-C94E-B1CB-C6666A0F180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800000">
            <a:off x="-2" y="0"/>
            <a:ext cx="1506072" cy="1680520"/>
          </a:xfrm>
          <a:prstGeom prst="rect">
            <a:avLst/>
          </a:prstGeom>
        </p:spPr>
      </p:pic>
    </p:spTree>
    <p:extLst>
      <p:ext uri="{BB962C8B-B14F-4D97-AF65-F5344CB8AC3E}">
        <p14:creationId xmlns:p14="http://schemas.microsoft.com/office/powerpoint/2010/main" val="791151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indoor, boy, cup&#10;&#10;Description automatically generated">
            <a:extLst>
              <a:ext uri="{FF2B5EF4-FFF2-40B4-BE49-F238E27FC236}">
                <a16:creationId xmlns:a16="http://schemas.microsoft.com/office/drawing/2014/main" id="{E83F2F73-0378-E943-A3F9-56320BD9C4C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0"/>
            <a:ext cx="6735703" cy="6858000"/>
          </a:xfrm>
          <a:prstGeom prst="rect">
            <a:avLst/>
          </a:prstGeom>
        </p:spPr>
      </p:pic>
      <p:sp>
        <p:nvSpPr>
          <p:cNvPr id="23" name="Rectangle 22">
            <a:extLst>
              <a:ext uri="{FF2B5EF4-FFF2-40B4-BE49-F238E27FC236}">
                <a16:creationId xmlns:a16="http://schemas.microsoft.com/office/drawing/2014/main" id="{67FCD010-0477-AF48-B47E-D3AA1018BB02}"/>
              </a:ext>
            </a:extLst>
          </p:cNvPr>
          <p:cNvSpPr/>
          <p:nvPr/>
        </p:nvSpPr>
        <p:spPr>
          <a:xfrm>
            <a:off x="8353750" y="0"/>
            <a:ext cx="3838249" cy="26436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22" name="Rectangle 21">
            <a:extLst>
              <a:ext uri="{FF2B5EF4-FFF2-40B4-BE49-F238E27FC236}">
                <a16:creationId xmlns:a16="http://schemas.microsoft.com/office/drawing/2014/main" id="{58B54EE8-94D2-8045-ADB0-6805524F7728}"/>
              </a:ext>
            </a:extLst>
          </p:cNvPr>
          <p:cNvSpPr/>
          <p:nvPr/>
        </p:nvSpPr>
        <p:spPr>
          <a:xfrm>
            <a:off x="-2" y="0"/>
            <a:ext cx="6735703" cy="6858000"/>
          </a:xfrm>
          <a:prstGeom prst="rect">
            <a:avLst/>
          </a:prstGeom>
          <a:solidFill>
            <a:schemeClr val="tx1">
              <a:lumMod val="50000"/>
              <a:lumOff val="50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F5D8AF-ABD4-D941-AF47-F440DC32AD2E}"/>
              </a:ext>
            </a:extLst>
          </p:cNvPr>
          <p:cNvSpPr/>
          <p:nvPr/>
        </p:nvSpPr>
        <p:spPr>
          <a:xfrm>
            <a:off x="666618" y="2215507"/>
            <a:ext cx="5733664" cy="2782108"/>
          </a:xfrm>
          <a:prstGeom prst="rect">
            <a:avLst/>
          </a:prstGeom>
        </p:spPr>
        <p:txBody>
          <a:bodyPr wrap="square">
            <a:spAutoFit/>
          </a:bodyPr>
          <a:lstStyle/>
          <a:p>
            <a:pPr>
              <a:lnSpc>
                <a:spcPct val="150000"/>
              </a:lnSpc>
            </a:pPr>
            <a:r>
              <a:rPr lang="en-US" sz="4000" b="1" dirty="0">
                <a:latin typeface="Proxima Nova Alt" panose="02000506030000020004" pitchFamily="2" charset="77"/>
              </a:rPr>
              <a:t>BAD DIETS KILL MORE PEOPLE GLOBALLY THAN TOBACCO </a:t>
            </a:r>
          </a:p>
        </p:txBody>
      </p:sp>
      <p:sp>
        <p:nvSpPr>
          <p:cNvPr id="13" name="Rectangle 12">
            <a:extLst>
              <a:ext uri="{FF2B5EF4-FFF2-40B4-BE49-F238E27FC236}">
                <a16:creationId xmlns:a16="http://schemas.microsoft.com/office/drawing/2014/main" id="{B415B70A-2C95-B64A-9572-AB04D4BB92D3}"/>
              </a:ext>
            </a:extLst>
          </p:cNvPr>
          <p:cNvSpPr/>
          <p:nvPr/>
        </p:nvSpPr>
        <p:spPr>
          <a:xfrm>
            <a:off x="1" y="0"/>
            <a:ext cx="6185042" cy="1073715"/>
          </a:xfrm>
          <a:prstGeom prst="rect">
            <a:avLst/>
          </a:prstGeom>
          <a:solidFill>
            <a:srgbClr val="FFC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E83EA3A-5D54-2F49-A820-CBEA999C179C}"/>
              </a:ext>
            </a:extLst>
          </p:cNvPr>
          <p:cNvSpPr/>
          <p:nvPr/>
        </p:nvSpPr>
        <p:spPr>
          <a:xfrm>
            <a:off x="273198" y="275247"/>
            <a:ext cx="5822801" cy="523220"/>
          </a:xfrm>
          <a:prstGeom prst="rect">
            <a:avLst/>
          </a:prstGeom>
        </p:spPr>
        <p:txBody>
          <a:bodyPr wrap="square">
            <a:spAutoFit/>
          </a:bodyPr>
          <a:lstStyle/>
          <a:p>
            <a:pPr>
              <a:spcAft>
                <a:spcPts val="600"/>
              </a:spcAft>
            </a:pPr>
            <a:r>
              <a:rPr lang="en-US" sz="2800" b="1" dirty="0">
                <a:solidFill>
                  <a:srgbClr val="000000"/>
                </a:solidFill>
                <a:latin typeface="Proxima Nova Alt" panose="02000506030000020004" pitchFamily="2" charset="77"/>
              </a:rPr>
              <a:t>SOLVING A GLOBAL EPIDEMIC </a:t>
            </a:r>
          </a:p>
        </p:txBody>
      </p:sp>
      <p:pic>
        <p:nvPicPr>
          <p:cNvPr id="26" name="Picture 25">
            <a:extLst>
              <a:ext uri="{FF2B5EF4-FFF2-40B4-BE49-F238E27FC236}">
                <a16:creationId xmlns:a16="http://schemas.microsoft.com/office/drawing/2014/main" id="{874162A0-B344-BD49-B2FB-47B9D077D2C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99922" y="6300001"/>
            <a:ext cx="1098487" cy="353997"/>
          </a:xfrm>
          <a:prstGeom prst="rect">
            <a:avLst/>
          </a:prstGeom>
        </p:spPr>
      </p:pic>
      <p:sp>
        <p:nvSpPr>
          <p:cNvPr id="12" name="Rectangle 11">
            <a:extLst>
              <a:ext uri="{FF2B5EF4-FFF2-40B4-BE49-F238E27FC236}">
                <a16:creationId xmlns:a16="http://schemas.microsoft.com/office/drawing/2014/main" id="{D1E3B777-9E1D-DB4F-90C1-3EC1A5C01837}"/>
              </a:ext>
            </a:extLst>
          </p:cNvPr>
          <p:cNvSpPr/>
          <p:nvPr/>
        </p:nvSpPr>
        <p:spPr>
          <a:xfrm>
            <a:off x="7008899" y="536857"/>
            <a:ext cx="4587699" cy="1277273"/>
          </a:xfrm>
          <a:prstGeom prst="rect">
            <a:avLst/>
          </a:prstGeom>
        </p:spPr>
        <p:txBody>
          <a:bodyPr wrap="square">
            <a:spAutoFit/>
          </a:bodyPr>
          <a:lstStyle/>
          <a:p>
            <a:pPr>
              <a:spcAft>
                <a:spcPts val="600"/>
              </a:spcAft>
            </a:pPr>
            <a:r>
              <a:rPr lang="en-US" sz="2400" dirty="0">
                <a:solidFill>
                  <a:srgbClr val="000000"/>
                </a:solidFill>
                <a:latin typeface="Proxima Nova" panose="02000506030000020004" pitchFamily="2" charset="0"/>
              </a:rPr>
              <a:t>How do you eat better with limited resources, skills or time?</a:t>
            </a:r>
          </a:p>
          <a:p>
            <a:pPr>
              <a:spcAft>
                <a:spcPts val="600"/>
              </a:spcAft>
            </a:pPr>
            <a:r>
              <a:rPr lang="en-US" sz="2400" b="1" dirty="0">
                <a:solidFill>
                  <a:srgbClr val="000000"/>
                </a:solidFill>
                <a:latin typeface="Proxima Nova Semibold" panose="02000506030000020004" pitchFamily="2" charset="0"/>
              </a:rPr>
              <a:t>Well. You don’t </a:t>
            </a:r>
          </a:p>
        </p:txBody>
      </p:sp>
      <p:grpSp>
        <p:nvGrpSpPr>
          <p:cNvPr id="31" name="Group 30">
            <a:extLst>
              <a:ext uri="{FF2B5EF4-FFF2-40B4-BE49-F238E27FC236}">
                <a16:creationId xmlns:a16="http://schemas.microsoft.com/office/drawing/2014/main" id="{0FA69C58-F900-D14F-A5F3-EA62A91C20F7}"/>
              </a:ext>
            </a:extLst>
          </p:cNvPr>
          <p:cNvGrpSpPr/>
          <p:nvPr/>
        </p:nvGrpSpPr>
        <p:grpSpPr>
          <a:xfrm>
            <a:off x="9722029" y="2440572"/>
            <a:ext cx="1942142" cy="1942142"/>
            <a:chOff x="8750648" y="597940"/>
            <a:chExt cx="2574699" cy="2574699"/>
          </a:xfrm>
        </p:grpSpPr>
        <p:sp>
          <p:nvSpPr>
            <p:cNvPr id="32" name="Oval 31">
              <a:extLst>
                <a:ext uri="{FF2B5EF4-FFF2-40B4-BE49-F238E27FC236}">
                  <a16:creationId xmlns:a16="http://schemas.microsoft.com/office/drawing/2014/main" id="{9A3E68C3-DE30-3B4B-A368-B89D9AAF5585}"/>
                </a:ext>
              </a:extLst>
            </p:cNvPr>
            <p:cNvSpPr/>
            <p:nvPr/>
          </p:nvSpPr>
          <p:spPr>
            <a:xfrm>
              <a:off x="8750648" y="597940"/>
              <a:ext cx="2574699" cy="2574699"/>
            </a:xfrm>
            <a:prstGeom prst="ellipse">
              <a:avLst/>
            </a:prstGeom>
            <a:solidFill>
              <a:srgbClr val="E3EFF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6C7ADDD2-9C15-124D-8C12-EB1766B0471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11205" y="1113943"/>
              <a:ext cx="1091515" cy="1009358"/>
            </a:xfrm>
            <a:prstGeom prst="rect">
              <a:avLst/>
            </a:prstGeom>
          </p:spPr>
        </p:pic>
        <p:sp>
          <p:nvSpPr>
            <p:cNvPr id="34" name="TextBox 33">
              <a:extLst>
                <a:ext uri="{FF2B5EF4-FFF2-40B4-BE49-F238E27FC236}">
                  <a16:creationId xmlns:a16="http://schemas.microsoft.com/office/drawing/2014/main" id="{35555B09-17B9-3C4B-834B-A0637481010F}"/>
                </a:ext>
              </a:extLst>
            </p:cNvPr>
            <p:cNvSpPr txBox="1"/>
            <p:nvPr/>
          </p:nvSpPr>
          <p:spPr>
            <a:xfrm>
              <a:off x="9063893" y="1874936"/>
              <a:ext cx="1948207" cy="612030"/>
            </a:xfrm>
            <a:prstGeom prst="rect">
              <a:avLst/>
            </a:prstGeom>
            <a:noFill/>
          </p:spPr>
          <p:txBody>
            <a:bodyPr wrap="square" rtlCol="0">
              <a:spAutoFit/>
            </a:bodyPr>
            <a:lstStyle/>
            <a:p>
              <a:r>
                <a:rPr lang="en-US" sz="1200" b="1" i="1" dirty="0">
                  <a:latin typeface="Proxima Nova" panose="02000506030000020004" pitchFamily="2" charset="0"/>
                </a:rPr>
                <a:t>EXPENSIVE </a:t>
              </a:r>
            </a:p>
            <a:p>
              <a:r>
                <a:rPr lang="en-US" sz="1200" b="1" i="1" dirty="0">
                  <a:latin typeface="Proxima Nova" panose="02000506030000020004" pitchFamily="2" charset="0"/>
                </a:rPr>
                <a:t>FOR SOCIETIES</a:t>
              </a:r>
            </a:p>
          </p:txBody>
        </p:sp>
        <p:pic>
          <p:nvPicPr>
            <p:cNvPr id="35" name="Graphic 34">
              <a:extLst>
                <a:ext uri="{FF2B5EF4-FFF2-40B4-BE49-F238E27FC236}">
                  <a16:creationId xmlns:a16="http://schemas.microsoft.com/office/drawing/2014/main" id="{13639574-7165-0245-BD33-293D9F1F779D}"/>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497958" y="1018190"/>
              <a:ext cx="952500" cy="952500"/>
            </a:xfrm>
            <a:prstGeom prst="rect">
              <a:avLst/>
            </a:prstGeom>
          </p:spPr>
        </p:pic>
      </p:grpSp>
      <p:grpSp>
        <p:nvGrpSpPr>
          <p:cNvPr id="36" name="Group 35">
            <a:extLst>
              <a:ext uri="{FF2B5EF4-FFF2-40B4-BE49-F238E27FC236}">
                <a16:creationId xmlns:a16="http://schemas.microsoft.com/office/drawing/2014/main" id="{036F2084-03AB-264D-9720-9BC43E92F4A2}"/>
              </a:ext>
            </a:extLst>
          </p:cNvPr>
          <p:cNvGrpSpPr/>
          <p:nvPr/>
        </p:nvGrpSpPr>
        <p:grpSpPr>
          <a:xfrm>
            <a:off x="7281365" y="2400300"/>
            <a:ext cx="1942142" cy="1942142"/>
            <a:chOff x="5647378" y="1230274"/>
            <a:chExt cx="2574699" cy="2574699"/>
          </a:xfrm>
        </p:grpSpPr>
        <p:sp>
          <p:nvSpPr>
            <p:cNvPr id="37" name="Oval 36">
              <a:extLst>
                <a:ext uri="{FF2B5EF4-FFF2-40B4-BE49-F238E27FC236}">
                  <a16:creationId xmlns:a16="http://schemas.microsoft.com/office/drawing/2014/main" id="{DF810799-04DA-9245-970C-BF5B6FDCAED1}"/>
                </a:ext>
              </a:extLst>
            </p:cNvPr>
            <p:cNvSpPr/>
            <p:nvPr/>
          </p:nvSpPr>
          <p:spPr>
            <a:xfrm>
              <a:off x="5647378" y="1230274"/>
              <a:ext cx="2574699" cy="2574699"/>
            </a:xfrm>
            <a:prstGeom prst="ellipse">
              <a:avLst/>
            </a:prstGeom>
            <a:solidFill>
              <a:srgbClr val="E3EFF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a:extLst>
                <a:ext uri="{FF2B5EF4-FFF2-40B4-BE49-F238E27FC236}">
                  <a16:creationId xmlns:a16="http://schemas.microsoft.com/office/drawing/2014/main" id="{31935171-E353-9E43-8F58-6C7E0DCFAE9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07935" y="1746277"/>
              <a:ext cx="1091515" cy="1009358"/>
            </a:xfrm>
            <a:prstGeom prst="rect">
              <a:avLst/>
            </a:prstGeom>
          </p:spPr>
        </p:pic>
        <p:sp>
          <p:nvSpPr>
            <p:cNvPr id="39" name="TextBox 38">
              <a:extLst>
                <a:ext uri="{FF2B5EF4-FFF2-40B4-BE49-F238E27FC236}">
                  <a16:creationId xmlns:a16="http://schemas.microsoft.com/office/drawing/2014/main" id="{1AD399CC-BAE7-F94E-82FF-6F04F9E13828}"/>
                </a:ext>
              </a:extLst>
            </p:cNvPr>
            <p:cNvSpPr txBox="1"/>
            <p:nvPr/>
          </p:nvSpPr>
          <p:spPr>
            <a:xfrm>
              <a:off x="5839073" y="2546231"/>
              <a:ext cx="2344153" cy="856841"/>
            </a:xfrm>
            <a:prstGeom prst="rect">
              <a:avLst/>
            </a:prstGeom>
            <a:noFill/>
          </p:spPr>
          <p:txBody>
            <a:bodyPr wrap="square" rtlCol="0">
              <a:spAutoFit/>
            </a:bodyPr>
            <a:lstStyle/>
            <a:p>
              <a:r>
                <a:rPr lang="en-US" sz="1200" b="1" i="1" dirty="0">
                  <a:latin typeface="Proxima Nova" panose="02000506030000020004" pitchFamily="2" charset="0"/>
                </a:rPr>
                <a:t>INDIVIDUALS PAY THE HIGHEST PRICE – POOR HEALTH</a:t>
              </a:r>
            </a:p>
          </p:txBody>
        </p:sp>
        <p:pic>
          <p:nvPicPr>
            <p:cNvPr id="40" name="Graphic 39">
              <a:extLst>
                <a:ext uri="{FF2B5EF4-FFF2-40B4-BE49-F238E27FC236}">
                  <a16:creationId xmlns:a16="http://schemas.microsoft.com/office/drawing/2014/main" id="{54F7A02F-285F-C44F-BE65-819B5C09970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66806" y="1489202"/>
              <a:ext cx="1396893" cy="1396893"/>
            </a:xfrm>
            <a:prstGeom prst="rect">
              <a:avLst/>
            </a:prstGeom>
          </p:spPr>
        </p:pic>
      </p:grpSp>
      <p:grpSp>
        <p:nvGrpSpPr>
          <p:cNvPr id="41" name="Group 40">
            <a:extLst>
              <a:ext uri="{FF2B5EF4-FFF2-40B4-BE49-F238E27FC236}">
                <a16:creationId xmlns:a16="http://schemas.microsoft.com/office/drawing/2014/main" id="{06E80570-0558-FC4F-A2ED-75C584BDA135}"/>
              </a:ext>
            </a:extLst>
          </p:cNvPr>
          <p:cNvGrpSpPr/>
          <p:nvPr/>
        </p:nvGrpSpPr>
        <p:grpSpPr>
          <a:xfrm>
            <a:off x="8353750" y="4537057"/>
            <a:ext cx="1942142" cy="1942142"/>
            <a:chOff x="7628578" y="3482407"/>
            <a:chExt cx="2574699" cy="2574699"/>
          </a:xfrm>
        </p:grpSpPr>
        <p:sp>
          <p:nvSpPr>
            <p:cNvPr id="42" name="Oval 41">
              <a:extLst>
                <a:ext uri="{FF2B5EF4-FFF2-40B4-BE49-F238E27FC236}">
                  <a16:creationId xmlns:a16="http://schemas.microsoft.com/office/drawing/2014/main" id="{CCB3B832-2093-124C-92EE-CC76B01D1689}"/>
                </a:ext>
              </a:extLst>
            </p:cNvPr>
            <p:cNvSpPr/>
            <p:nvPr/>
          </p:nvSpPr>
          <p:spPr>
            <a:xfrm>
              <a:off x="7628578" y="3482407"/>
              <a:ext cx="2574699" cy="2574699"/>
            </a:xfrm>
            <a:prstGeom prst="ellipse">
              <a:avLst/>
            </a:prstGeom>
            <a:solidFill>
              <a:srgbClr val="E3EFF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6B194490-F20D-8144-92D2-2E48315B19B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89135" y="3998410"/>
              <a:ext cx="1091515" cy="1009358"/>
            </a:xfrm>
            <a:prstGeom prst="rect">
              <a:avLst/>
            </a:prstGeom>
          </p:spPr>
        </p:pic>
        <p:sp>
          <p:nvSpPr>
            <p:cNvPr id="44" name="TextBox 43">
              <a:extLst>
                <a:ext uri="{FF2B5EF4-FFF2-40B4-BE49-F238E27FC236}">
                  <a16:creationId xmlns:a16="http://schemas.microsoft.com/office/drawing/2014/main" id="{E696D23A-F554-8543-B6F0-B59104BEDB34}"/>
                </a:ext>
              </a:extLst>
            </p:cNvPr>
            <p:cNvSpPr txBox="1"/>
            <p:nvPr/>
          </p:nvSpPr>
          <p:spPr>
            <a:xfrm>
              <a:off x="7941823" y="4861001"/>
              <a:ext cx="1948207" cy="612030"/>
            </a:xfrm>
            <a:prstGeom prst="rect">
              <a:avLst/>
            </a:prstGeom>
            <a:noFill/>
          </p:spPr>
          <p:txBody>
            <a:bodyPr wrap="square" rtlCol="0">
              <a:spAutoFit/>
            </a:bodyPr>
            <a:lstStyle/>
            <a:p>
              <a:r>
                <a:rPr lang="en-US" sz="1200" b="1" i="1" dirty="0">
                  <a:latin typeface="Proxima Nova" panose="02000506030000020004" pitchFamily="2" charset="0"/>
                </a:rPr>
                <a:t>POLARISATION</a:t>
              </a:r>
            </a:p>
            <a:p>
              <a:r>
                <a:rPr lang="en-US" sz="1200" b="1" i="1" dirty="0">
                  <a:latin typeface="Proxima Nova" panose="02000506030000020004" pitchFamily="2" charset="0"/>
                </a:rPr>
                <a:t>OF WELLBEING</a:t>
              </a:r>
            </a:p>
          </p:txBody>
        </p:sp>
        <p:pic>
          <p:nvPicPr>
            <p:cNvPr id="45" name="Graphic 44">
              <a:extLst>
                <a:ext uri="{FF2B5EF4-FFF2-40B4-BE49-F238E27FC236}">
                  <a16:creationId xmlns:a16="http://schemas.microsoft.com/office/drawing/2014/main" id="{0E80A68D-275E-FA48-896C-E653FCD37CB3}"/>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8419847" y="3861936"/>
              <a:ext cx="821995" cy="821995"/>
            </a:xfrm>
            <a:prstGeom prst="rect">
              <a:avLst/>
            </a:prstGeom>
          </p:spPr>
        </p:pic>
      </p:grpSp>
    </p:spTree>
    <p:extLst>
      <p:ext uri="{BB962C8B-B14F-4D97-AF65-F5344CB8AC3E}">
        <p14:creationId xmlns:p14="http://schemas.microsoft.com/office/powerpoint/2010/main" val="623138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DD1506-5203-424F-A0D3-09DC36E8AFA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124506" y="4583678"/>
            <a:ext cx="2149815" cy="2398828"/>
          </a:xfrm>
          <a:prstGeom prst="rect">
            <a:avLst/>
          </a:prstGeom>
        </p:spPr>
      </p:pic>
      <p:sp>
        <p:nvSpPr>
          <p:cNvPr id="17" name="Rectangle 16">
            <a:extLst>
              <a:ext uri="{FF2B5EF4-FFF2-40B4-BE49-F238E27FC236}">
                <a16:creationId xmlns:a16="http://schemas.microsoft.com/office/drawing/2014/main" id="{AF42E127-0913-FF41-B8EB-4003AB83FA71}"/>
              </a:ext>
            </a:extLst>
          </p:cNvPr>
          <p:cNvSpPr/>
          <p:nvPr/>
        </p:nvSpPr>
        <p:spPr>
          <a:xfrm>
            <a:off x="1975235" y="4586551"/>
            <a:ext cx="1148317" cy="2271449"/>
          </a:xfrm>
          <a:prstGeom prst="rect">
            <a:avLst/>
          </a:prstGeom>
          <a:solidFill>
            <a:srgbClr val="E3E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6B01A83-F20F-1140-8F58-FE84BE29ED2C}"/>
              </a:ext>
            </a:extLst>
          </p:cNvPr>
          <p:cNvSpPr/>
          <p:nvPr/>
        </p:nvSpPr>
        <p:spPr>
          <a:xfrm>
            <a:off x="0" y="2206752"/>
            <a:ext cx="5442740" cy="1684435"/>
          </a:xfrm>
          <a:prstGeom prst="rect">
            <a:avLst/>
          </a:prstGeom>
          <a:solidFill>
            <a:srgbClr val="E3E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415B70A-2C95-B64A-9572-AB04D4BB92D3}"/>
              </a:ext>
            </a:extLst>
          </p:cNvPr>
          <p:cNvSpPr/>
          <p:nvPr/>
        </p:nvSpPr>
        <p:spPr>
          <a:xfrm>
            <a:off x="1" y="0"/>
            <a:ext cx="5995989" cy="1073715"/>
          </a:xfrm>
          <a:prstGeom prst="rect">
            <a:avLst/>
          </a:prstGeom>
          <a:solidFill>
            <a:srgbClr val="FFC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E83EA3A-5D54-2F49-A820-CBEA999C179C}"/>
              </a:ext>
            </a:extLst>
          </p:cNvPr>
          <p:cNvSpPr/>
          <p:nvPr/>
        </p:nvSpPr>
        <p:spPr>
          <a:xfrm>
            <a:off x="273198" y="275247"/>
            <a:ext cx="5822801" cy="1031051"/>
          </a:xfrm>
          <a:prstGeom prst="rect">
            <a:avLst/>
          </a:prstGeom>
        </p:spPr>
        <p:txBody>
          <a:bodyPr wrap="square">
            <a:spAutoFit/>
          </a:bodyPr>
          <a:lstStyle/>
          <a:p>
            <a:pPr>
              <a:spcAft>
                <a:spcPts val="600"/>
              </a:spcAft>
            </a:pPr>
            <a:r>
              <a:rPr lang="en-US" sz="2800" b="1" dirty="0">
                <a:solidFill>
                  <a:srgbClr val="000000"/>
                </a:solidFill>
                <a:latin typeface="Proxima Nova Alt" panose="02000506030000020004" pitchFamily="2" charset="77"/>
              </a:rPr>
              <a:t>OUR AWARD WINNING SOCIAL </a:t>
            </a:r>
          </a:p>
          <a:p>
            <a:pPr>
              <a:spcAft>
                <a:spcPts val="600"/>
              </a:spcAft>
            </a:pPr>
            <a:r>
              <a:rPr lang="en-US" sz="2800" b="1" dirty="0">
                <a:solidFill>
                  <a:srgbClr val="000000"/>
                </a:solidFill>
                <a:latin typeface="Proxima Nova Alt" panose="02000506030000020004" pitchFamily="2" charset="77"/>
              </a:rPr>
              <a:t>INNOVATION</a:t>
            </a:r>
          </a:p>
        </p:txBody>
      </p:sp>
      <p:sp>
        <p:nvSpPr>
          <p:cNvPr id="4" name="Rectangle 3">
            <a:extLst>
              <a:ext uri="{FF2B5EF4-FFF2-40B4-BE49-F238E27FC236}">
                <a16:creationId xmlns:a16="http://schemas.microsoft.com/office/drawing/2014/main" id="{142A07F0-9DFE-9D48-BC51-B153A5FE571D}"/>
              </a:ext>
            </a:extLst>
          </p:cNvPr>
          <p:cNvSpPr/>
          <p:nvPr/>
        </p:nvSpPr>
        <p:spPr>
          <a:xfrm>
            <a:off x="799911" y="1871517"/>
            <a:ext cx="5559792" cy="2238433"/>
          </a:xfrm>
          <a:prstGeom prst="rect">
            <a:avLst/>
          </a:prstGeom>
        </p:spPr>
        <p:txBody>
          <a:bodyPr wrap="square">
            <a:spAutoFit/>
          </a:bodyPr>
          <a:lstStyle/>
          <a:p>
            <a:pPr>
              <a:lnSpc>
                <a:spcPct val="150000"/>
              </a:lnSpc>
            </a:pPr>
            <a:r>
              <a:rPr lang="en-US" sz="2400" b="1" dirty="0">
                <a:solidFill>
                  <a:srgbClr val="000000"/>
                </a:solidFill>
                <a:latin typeface="Proxima Nova Alt" panose="02000506030000020004" pitchFamily="2" charset="77"/>
              </a:rPr>
              <a:t>CONNECTS THOSE WHO WANT </a:t>
            </a:r>
          </a:p>
          <a:p>
            <a:pPr>
              <a:lnSpc>
                <a:spcPct val="150000"/>
              </a:lnSpc>
            </a:pPr>
            <a:r>
              <a:rPr lang="en-US" sz="2400" b="1" dirty="0">
                <a:solidFill>
                  <a:srgbClr val="000000"/>
                </a:solidFill>
                <a:latin typeface="Proxima Nova Alt" panose="02000506030000020004" pitchFamily="2" charset="77"/>
              </a:rPr>
              <a:t>TO EAT HEALTHY VEGETARIAN FOOD TO THE ONES WHO ARE FOOD INSECURE</a:t>
            </a:r>
          </a:p>
        </p:txBody>
      </p:sp>
      <p:sp>
        <p:nvSpPr>
          <p:cNvPr id="5" name="Rectangle 4">
            <a:extLst>
              <a:ext uri="{FF2B5EF4-FFF2-40B4-BE49-F238E27FC236}">
                <a16:creationId xmlns:a16="http://schemas.microsoft.com/office/drawing/2014/main" id="{95E9456C-BC8E-5E41-8145-5413B289C07C}"/>
              </a:ext>
            </a:extLst>
          </p:cNvPr>
          <p:cNvSpPr/>
          <p:nvPr/>
        </p:nvSpPr>
        <p:spPr>
          <a:xfrm>
            <a:off x="2580233" y="4708185"/>
            <a:ext cx="4762722" cy="1706173"/>
          </a:xfrm>
          <a:prstGeom prst="rect">
            <a:avLst/>
          </a:prstGeom>
        </p:spPr>
        <p:txBody>
          <a:bodyPr wrap="square">
            <a:spAutoFit/>
          </a:bodyPr>
          <a:lstStyle/>
          <a:p>
            <a:pPr>
              <a:lnSpc>
                <a:spcPct val="150000"/>
              </a:lnSpc>
            </a:pPr>
            <a:r>
              <a:rPr lang="en-US" sz="2400" dirty="0">
                <a:solidFill>
                  <a:srgbClr val="000000"/>
                </a:solidFill>
                <a:latin typeface="Proxima Nova" panose="02000506030000020004" pitchFamily="2" charset="0"/>
              </a:rPr>
              <a:t>The ones who can, support the ones who need help.</a:t>
            </a:r>
          </a:p>
          <a:p>
            <a:pPr>
              <a:lnSpc>
                <a:spcPct val="150000"/>
              </a:lnSpc>
            </a:pPr>
            <a:r>
              <a:rPr lang="en-US" sz="2400" b="1" dirty="0">
                <a:solidFill>
                  <a:srgbClr val="000000"/>
                </a:solidFill>
                <a:latin typeface="Proxima Nova Alt" panose="02000506030000020004" pitchFamily="2" charset="77"/>
              </a:rPr>
              <a:t>Everyone wins and eats well. </a:t>
            </a:r>
          </a:p>
        </p:txBody>
      </p:sp>
      <p:pic>
        <p:nvPicPr>
          <p:cNvPr id="15" name="Picture 14">
            <a:extLst>
              <a:ext uri="{FF2B5EF4-FFF2-40B4-BE49-F238E27FC236}">
                <a16:creationId xmlns:a16="http://schemas.microsoft.com/office/drawing/2014/main" id="{0EF5CAC9-DAF6-3C41-A89D-397E18E746E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99922" y="6300001"/>
            <a:ext cx="1098487" cy="353997"/>
          </a:xfrm>
          <a:prstGeom prst="rect">
            <a:avLst/>
          </a:prstGeom>
        </p:spPr>
      </p:pic>
      <p:pic>
        <p:nvPicPr>
          <p:cNvPr id="2" name="Picture 1">
            <a:extLst>
              <a:ext uri="{FF2B5EF4-FFF2-40B4-BE49-F238E27FC236}">
                <a16:creationId xmlns:a16="http://schemas.microsoft.com/office/drawing/2014/main" id="{756A720E-18F8-BE4B-8E9D-CE4764574C9D}"/>
              </a:ext>
            </a:extLst>
          </p:cNvPr>
          <p:cNvPicPr>
            <a:picLocks noChangeAspect="1"/>
          </p:cNvPicPr>
          <p:nvPr/>
        </p:nvPicPr>
        <p:blipFill>
          <a:blip r:embed="rId4"/>
          <a:stretch>
            <a:fillRect/>
          </a:stretch>
        </p:blipFill>
        <p:spPr>
          <a:xfrm rot="9948127">
            <a:off x="8259086" y="3163271"/>
            <a:ext cx="3530600" cy="2159000"/>
          </a:xfrm>
          <a:prstGeom prst="rect">
            <a:avLst/>
          </a:prstGeom>
        </p:spPr>
      </p:pic>
    </p:spTree>
    <p:extLst>
      <p:ext uri="{BB962C8B-B14F-4D97-AF65-F5344CB8AC3E}">
        <p14:creationId xmlns:p14="http://schemas.microsoft.com/office/powerpoint/2010/main" val="3718978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415B70A-2C95-B64A-9572-AB04D4BB92D3}"/>
              </a:ext>
            </a:extLst>
          </p:cNvPr>
          <p:cNvSpPr/>
          <p:nvPr/>
        </p:nvSpPr>
        <p:spPr>
          <a:xfrm>
            <a:off x="1" y="0"/>
            <a:ext cx="5995989" cy="1073715"/>
          </a:xfrm>
          <a:prstGeom prst="rect">
            <a:avLst/>
          </a:prstGeom>
          <a:solidFill>
            <a:srgbClr val="FFC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E83EA3A-5D54-2F49-A820-CBEA999C179C}"/>
              </a:ext>
            </a:extLst>
          </p:cNvPr>
          <p:cNvSpPr/>
          <p:nvPr/>
        </p:nvSpPr>
        <p:spPr>
          <a:xfrm>
            <a:off x="273199" y="275247"/>
            <a:ext cx="5447118" cy="1031051"/>
          </a:xfrm>
          <a:prstGeom prst="rect">
            <a:avLst/>
          </a:prstGeom>
        </p:spPr>
        <p:txBody>
          <a:bodyPr wrap="square">
            <a:spAutoFit/>
          </a:bodyPr>
          <a:lstStyle/>
          <a:p>
            <a:pPr>
              <a:spcAft>
                <a:spcPts val="600"/>
              </a:spcAft>
            </a:pPr>
            <a:r>
              <a:rPr lang="en-US" sz="2800" b="1" dirty="0">
                <a:solidFill>
                  <a:srgbClr val="000000"/>
                </a:solidFill>
                <a:latin typeface="Proxima Nova Alt" panose="02000506030000020004" pitchFamily="2" charset="77"/>
              </a:rPr>
              <a:t>VENNER OPERATES IN </a:t>
            </a:r>
          </a:p>
          <a:p>
            <a:pPr>
              <a:spcAft>
                <a:spcPts val="600"/>
              </a:spcAft>
            </a:pPr>
            <a:r>
              <a:rPr lang="en-US" sz="2800" b="1" dirty="0">
                <a:solidFill>
                  <a:srgbClr val="000000"/>
                </a:solidFill>
                <a:latin typeface="Proxima Nova Alt" panose="02000506030000020004" pitchFamily="2" charset="77"/>
              </a:rPr>
              <a:t>GROWING MARKETS</a:t>
            </a:r>
          </a:p>
        </p:txBody>
      </p:sp>
      <p:pic>
        <p:nvPicPr>
          <p:cNvPr id="15" name="Picture 14">
            <a:extLst>
              <a:ext uri="{FF2B5EF4-FFF2-40B4-BE49-F238E27FC236}">
                <a16:creationId xmlns:a16="http://schemas.microsoft.com/office/drawing/2014/main" id="{0EF5CAC9-DAF6-3C41-A89D-397E18E746E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799922" y="6300001"/>
            <a:ext cx="1098487" cy="353997"/>
          </a:xfrm>
          <a:prstGeom prst="rect">
            <a:avLst/>
          </a:prstGeom>
        </p:spPr>
      </p:pic>
      <p:sp>
        <p:nvSpPr>
          <p:cNvPr id="44" name="Rectangle 43">
            <a:extLst>
              <a:ext uri="{FF2B5EF4-FFF2-40B4-BE49-F238E27FC236}">
                <a16:creationId xmlns:a16="http://schemas.microsoft.com/office/drawing/2014/main" id="{EC766324-2869-EB4C-92E1-92D73326FD93}"/>
              </a:ext>
            </a:extLst>
          </p:cNvPr>
          <p:cNvSpPr/>
          <p:nvPr/>
        </p:nvSpPr>
        <p:spPr>
          <a:xfrm>
            <a:off x="8143306" y="2428875"/>
            <a:ext cx="1979626" cy="4429125"/>
          </a:xfrm>
          <a:prstGeom prst="rect">
            <a:avLst/>
          </a:prstGeom>
          <a:solidFill>
            <a:srgbClr val="E3E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DC1D9806-0890-6C4D-9AB4-E59D5CF272EE}"/>
              </a:ext>
            </a:extLst>
          </p:cNvPr>
          <p:cNvSpPr/>
          <p:nvPr/>
        </p:nvSpPr>
        <p:spPr>
          <a:xfrm>
            <a:off x="5173864" y="2428875"/>
            <a:ext cx="1979626" cy="4429125"/>
          </a:xfrm>
          <a:prstGeom prst="rect">
            <a:avLst/>
          </a:prstGeom>
          <a:solidFill>
            <a:srgbClr val="E3E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2696AED8-3F28-9941-A380-BF316F589B08}"/>
              </a:ext>
            </a:extLst>
          </p:cNvPr>
          <p:cNvSpPr/>
          <p:nvPr/>
        </p:nvSpPr>
        <p:spPr>
          <a:xfrm>
            <a:off x="2204420" y="2428875"/>
            <a:ext cx="1979626" cy="4429125"/>
          </a:xfrm>
          <a:prstGeom prst="rect">
            <a:avLst/>
          </a:prstGeom>
          <a:solidFill>
            <a:srgbClr val="E3E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
            <a:extLst>
              <a:ext uri="{FF2B5EF4-FFF2-40B4-BE49-F238E27FC236}">
                <a16:creationId xmlns:a16="http://schemas.microsoft.com/office/drawing/2014/main" id="{3C3EC027-D206-1745-BC31-6501C27F4F86}"/>
              </a:ext>
            </a:extLst>
          </p:cNvPr>
          <p:cNvSpPr txBox="1"/>
          <p:nvPr/>
        </p:nvSpPr>
        <p:spPr>
          <a:xfrm>
            <a:off x="2299555" y="3806836"/>
            <a:ext cx="1789356" cy="1077218"/>
          </a:xfrm>
          <a:prstGeom prst="rect">
            <a:avLst/>
          </a:prstGeom>
        </p:spPr>
        <p:txBody>
          <a:bodyPr wrap="square" lIns="0" tIns="0" rIns="0" bIns="0" rtlCol="0" anchor="t">
            <a:spAutoFit/>
          </a:bodyPr>
          <a:lstStyle/>
          <a:p>
            <a:pPr algn="ctr"/>
            <a:r>
              <a:rPr lang="en-US" sz="1400" dirty="0">
                <a:latin typeface="Proxima Nova" panose="02000506030000020004" pitchFamily="2" charset="0"/>
              </a:rPr>
              <a:t>Global need for ecological, economical and healthy dietary habits to reach every SES </a:t>
            </a:r>
          </a:p>
        </p:txBody>
      </p:sp>
      <p:sp>
        <p:nvSpPr>
          <p:cNvPr id="48" name="TextBox 47">
            <a:extLst>
              <a:ext uri="{FF2B5EF4-FFF2-40B4-BE49-F238E27FC236}">
                <a16:creationId xmlns:a16="http://schemas.microsoft.com/office/drawing/2014/main" id="{303EDA4C-0E66-A44B-99FD-04493D3ED091}"/>
              </a:ext>
            </a:extLst>
          </p:cNvPr>
          <p:cNvSpPr txBox="1"/>
          <p:nvPr/>
        </p:nvSpPr>
        <p:spPr>
          <a:xfrm>
            <a:off x="2204420" y="2134979"/>
            <a:ext cx="1979626" cy="646331"/>
          </a:xfrm>
          <a:prstGeom prst="rect">
            <a:avLst/>
          </a:prstGeom>
          <a:noFill/>
        </p:spPr>
        <p:txBody>
          <a:bodyPr wrap="square" rtlCol="0">
            <a:spAutoFit/>
          </a:bodyPr>
          <a:lstStyle/>
          <a:p>
            <a:pPr algn="ctr"/>
            <a:r>
              <a:rPr lang="en-US" sz="3600" b="1" dirty="0">
                <a:latin typeface="Proxima Nova Alt" panose="02000506030000020004" pitchFamily="2" charset="77"/>
              </a:rPr>
              <a:t>B2C</a:t>
            </a:r>
          </a:p>
        </p:txBody>
      </p:sp>
      <p:sp>
        <p:nvSpPr>
          <p:cNvPr id="49" name="TextBox 48">
            <a:extLst>
              <a:ext uri="{FF2B5EF4-FFF2-40B4-BE49-F238E27FC236}">
                <a16:creationId xmlns:a16="http://schemas.microsoft.com/office/drawing/2014/main" id="{C8BECCB1-CF55-3246-8570-3DAB86FF8250}"/>
              </a:ext>
            </a:extLst>
          </p:cNvPr>
          <p:cNvSpPr txBox="1"/>
          <p:nvPr/>
        </p:nvSpPr>
        <p:spPr>
          <a:xfrm>
            <a:off x="5173862" y="2073418"/>
            <a:ext cx="1979625" cy="646331"/>
          </a:xfrm>
          <a:prstGeom prst="rect">
            <a:avLst/>
          </a:prstGeom>
          <a:noFill/>
        </p:spPr>
        <p:txBody>
          <a:bodyPr wrap="square" rtlCol="0">
            <a:spAutoFit/>
          </a:bodyPr>
          <a:lstStyle/>
          <a:p>
            <a:pPr algn="ctr"/>
            <a:r>
              <a:rPr lang="en-US" sz="3600" b="1" dirty="0">
                <a:latin typeface="Proxima Nova Alt" panose="02000506030000020004" pitchFamily="2" charset="77"/>
              </a:rPr>
              <a:t>B2B</a:t>
            </a:r>
          </a:p>
        </p:txBody>
      </p:sp>
      <p:sp>
        <p:nvSpPr>
          <p:cNvPr id="50" name="TextBox 49">
            <a:extLst>
              <a:ext uri="{FF2B5EF4-FFF2-40B4-BE49-F238E27FC236}">
                <a16:creationId xmlns:a16="http://schemas.microsoft.com/office/drawing/2014/main" id="{815813D9-2BDC-8941-A0FF-23E0A70CAD07}"/>
              </a:ext>
            </a:extLst>
          </p:cNvPr>
          <p:cNvSpPr txBox="1"/>
          <p:nvPr/>
        </p:nvSpPr>
        <p:spPr>
          <a:xfrm>
            <a:off x="8143305" y="2073417"/>
            <a:ext cx="1979627" cy="584775"/>
          </a:xfrm>
          <a:prstGeom prst="rect">
            <a:avLst/>
          </a:prstGeom>
          <a:noFill/>
        </p:spPr>
        <p:txBody>
          <a:bodyPr wrap="square" rtlCol="0">
            <a:spAutoFit/>
          </a:bodyPr>
          <a:lstStyle/>
          <a:p>
            <a:pPr algn="ctr"/>
            <a:r>
              <a:rPr lang="en-US" sz="3200" b="1" dirty="0">
                <a:latin typeface="Proxima Nova Alt" panose="02000506030000020004" pitchFamily="2" charset="77"/>
              </a:rPr>
              <a:t>B2G</a:t>
            </a:r>
          </a:p>
        </p:txBody>
      </p:sp>
      <p:sp>
        <p:nvSpPr>
          <p:cNvPr id="51" name="TextBox 4">
            <a:extLst>
              <a:ext uri="{FF2B5EF4-FFF2-40B4-BE49-F238E27FC236}">
                <a16:creationId xmlns:a16="http://schemas.microsoft.com/office/drawing/2014/main" id="{B590A2D3-5FCB-6942-8D53-1828169A4D8E}"/>
              </a:ext>
            </a:extLst>
          </p:cNvPr>
          <p:cNvSpPr txBox="1"/>
          <p:nvPr/>
        </p:nvSpPr>
        <p:spPr>
          <a:xfrm>
            <a:off x="5287987" y="3810134"/>
            <a:ext cx="1751374" cy="861774"/>
          </a:xfrm>
          <a:prstGeom prst="rect">
            <a:avLst/>
          </a:prstGeom>
        </p:spPr>
        <p:txBody>
          <a:bodyPr wrap="square" lIns="0" tIns="0" rIns="0" bIns="0" rtlCol="0" anchor="t">
            <a:spAutoFit/>
          </a:bodyPr>
          <a:lstStyle/>
          <a:p>
            <a:pPr algn="ctr"/>
            <a:r>
              <a:rPr lang="en-US" sz="1400" dirty="0">
                <a:latin typeface="Proxima Nova" panose="02000506030000020004" pitchFamily="2" charset="0"/>
              </a:rPr>
              <a:t>CSR &amp; Employer brand, Employee wellbeing. </a:t>
            </a:r>
          </a:p>
          <a:p>
            <a:pPr algn="ctr"/>
            <a:endParaRPr lang="en-US" sz="1400" dirty="0">
              <a:solidFill>
                <a:srgbClr val="000000"/>
              </a:solidFill>
              <a:latin typeface="Proxima Nova" panose="02000506030000020004" pitchFamily="2" charset="0"/>
            </a:endParaRPr>
          </a:p>
        </p:txBody>
      </p:sp>
      <p:sp>
        <p:nvSpPr>
          <p:cNvPr id="52" name="TextBox 4">
            <a:extLst>
              <a:ext uri="{FF2B5EF4-FFF2-40B4-BE49-F238E27FC236}">
                <a16:creationId xmlns:a16="http://schemas.microsoft.com/office/drawing/2014/main" id="{F3BAADDC-7FF3-4C45-B006-812F1E74C56A}"/>
              </a:ext>
            </a:extLst>
          </p:cNvPr>
          <p:cNvSpPr txBox="1"/>
          <p:nvPr/>
        </p:nvSpPr>
        <p:spPr>
          <a:xfrm>
            <a:off x="8210979" y="3707366"/>
            <a:ext cx="1844278" cy="1938992"/>
          </a:xfrm>
          <a:prstGeom prst="rect">
            <a:avLst/>
          </a:prstGeom>
        </p:spPr>
        <p:txBody>
          <a:bodyPr wrap="square" lIns="0" tIns="0" rIns="0" bIns="0" rtlCol="0" anchor="t">
            <a:spAutoFit/>
          </a:bodyPr>
          <a:lstStyle/>
          <a:p>
            <a:pPr algn="ctr"/>
            <a:r>
              <a:rPr lang="en-US" sz="1400" dirty="0">
                <a:latin typeface="Proxima Nova" panose="02000506030000020004" pitchFamily="2" charset="0"/>
              </a:rPr>
              <a:t>Food aid as an investment to public health and education – to a systemic change. </a:t>
            </a:r>
          </a:p>
          <a:p>
            <a:pPr algn="ctr"/>
            <a:r>
              <a:rPr lang="en-US" sz="1400" dirty="0">
                <a:latin typeface="Proxima Nova" panose="02000506030000020004" pitchFamily="2" charset="0"/>
              </a:rPr>
              <a:t>Urgent need for solutions with impact on wellbeing to fight food poverty and obesity. </a:t>
            </a:r>
          </a:p>
        </p:txBody>
      </p:sp>
      <p:pic>
        <p:nvPicPr>
          <p:cNvPr id="2" name="Picture 1">
            <a:extLst>
              <a:ext uri="{FF2B5EF4-FFF2-40B4-BE49-F238E27FC236}">
                <a16:creationId xmlns:a16="http://schemas.microsoft.com/office/drawing/2014/main" id="{7381601A-B84E-1542-A568-8AFBB8C7F2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68030" y="5615315"/>
            <a:ext cx="1174655" cy="1310715"/>
          </a:xfrm>
          <a:prstGeom prst="rect">
            <a:avLst/>
          </a:prstGeom>
        </p:spPr>
      </p:pic>
      <p:pic>
        <p:nvPicPr>
          <p:cNvPr id="53" name="Picture 52">
            <a:extLst>
              <a:ext uri="{FF2B5EF4-FFF2-40B4-BE49-F238E27FC236}">
                <a16:creationId xmlns:a16="http://schemas.microsoft.com/office/drawing/2014/main" id="{40CE1605-E77E-CA48-8CE0-10CB41361B2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6200000">
            <a:off x="10356866" y="-100464"/>
            <a:ext cx="1734671" cy="1935598"/>
          </a:xfrm>
          <a:prstGeom prst="rect">
            <a:avLst/>
          </a:prstGeom>
        </p:spPr>
      </p:pic>
      <p:pic>
        <p:nvPicPr>
          <p:cNvPr id="3" name="Picture 2">
            <a:extLst>
              <a:ext uri="{FF2B5EF4-FFF2-40B4-BE49-F238E27FC236}">
                <a16:creationId xmlns:a16="http://schemas.microsoft.com/office/drawing/2014/main" id="{A92DAFC4-308D-4F4D-922B-4D49FEB59BD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0800000">
            <a:off x="6528237" y="-1"/>
            <a:ext cx="2319188" cy="646331"/>
          </a:xfrm>
          <a:prstGeom prst="rect">
            <a:avLst/>
          </a:prstGeom>
        </p:spPr>
      </p:pic>
    </p:spTree>
    <p:extLst>
      <p:ext uri="{BB962C8B-B14F-4D97-AF65-F5344CB8AC3E}">
        <p14:creationId xmlns:p14="http://schemas.microsoft.com/office/powerpoint/2010/main" val="310383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A2C5FF-F465-6E4B-BB84-E75EDCCFBC7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 y="0"/>
            <a:ext cx="12192000" cy="6858000"/>
          </a:xfrm>
          <a:prstGeom prst="rect">
            <a:avLst/>
          </a:prstGeom>
        </p:spPr>
      </p:pic>
      <p:sp>
        <p:nvSpPr>
          <p:cNvPr id="19" name="Rectangle 18">
            <a:extLst>
              <a:ext uri="{FF2B5EF4-FFF2-40B4-BE49-F238E27FC236}">
                <a16:creationId xmlns:a16="http://schemas.microsoft.com/office/drawing/2014/main" id="{A3C44765-5712-2640-8023-C148B530F67B}"/>
              </a:ext>
            </a:extLst>
          </p:cNvPr>
          <p:cNvSpPr/>
          <p:nvPr/>
        </p:nvSpPr>
        <p:spPr>
          <a:xfrm>
            <a:off x="793266" y="1515495"/>
            <a:ext cx="10605462" cy="4141017"/>
          </a:xfrm>
          <a:prstGeom prst="rect">
            <a:avLst/>
          </a:prstGeom>
          <a:solidFill>
            <a:srgbClr val="E3E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4">
            <a:extLst>
              <a:ext uri="{FF2B5EF4-FFF2-40B4-BE49-F238E27FC236}">
                <a16:creationId xmlns:a16="http://schemas.microsoft.com/office/drawing/2014/main" id="{9CB7B9D9-2D3C-9745-9213-AB8A3A209BC3}"/>
              </a:ext>
            </a:extLst>
          </p:cNvPr>
          <p:cNvSpPr txBox="1"/>
          <p:nvPr/>
        </p:nvSpPr>
        <p:spPr>
          <a:xfrm>
            <a:off x="5902452" y="2332318"/>
            <a:ext cx="5446713" cy="394723"/>
          </a:xfrm>
          <a:prstGeom prst="rect">
            <a:avLst/>
          </a:prstGeom>
        </p:spPr>
        <p:txBody>
          <a:bodyPr wrap="square" lIns="0" tIns="0" rIns="0" bIns="0" rtlCol="0" anchor="t">
            <a:spAutoFit/>
          </a:bodyPr>
          <a:lstStyle/>
          <a:p>
            <a:pPr>
              <a:lnSpc>
                <a:spcPts val="3359"/>
              </a:lnSpc>
              <a:spcBef>
                <a:spcPct val="0"/>
              </a:spcBef>
            </a:pPr>
            <a:r>
              <a:rPr lang="en-US" sz="2000" dirty="0">
                <a:solidFill>
                  <a:srgbClr val="000000"/>
                </a:solidFill>
                <a:latin typeface="Titillium Web" pitchFamily="2" charset="77"/>
              </a:rPr>
              <a:t> </a:t>
            </a:r>
          </a:p>
        </p:txBody>
      </p:sp>
      <p:sp>
        <p:nvSpPr>
          <p:cNvPr id="18" name="TextBox 7">
            <a:extLst>
              <a:ext uri="{FF2B5EF4-FFF2-40B4-BE49-F238E27FC236}">
                <a16:creationId xmlns:a16="http://schemas.microsoft.com/office/drawing/2014/main" id="{D1363A25-C958-1746-97D3-1A5BB417E569}"/>
              </a:ext>
            </a:extLst>
          </p:cNvPr>
          <p:cNvSpPr txBox="1"/>
          <p:nvPr/>
        </p:nvSpPr>
        <p:spPr>
          <a:xfrm>
            <a:off x="1050621" y="1680521"/>
            <a:ext cx="10090751" cy="4247317"/>
          </a:xfrm>
          <a:prstGeom prst="rect">
            <a:avLst/>
          </a:prstGeom>
        </p:spPr>
        <p:txBody>
          <a:bodyPr wrap="square" lIns="0" tIns="0" rIns="0" bIns="0" rtlCol="0" anchor="t">
            <a:spAutoFit/>
          </a:bodyPr>
          <a:lstStyle/>
          <a:p>
            <a:pPr>
              <a:spcBef>
                <a:spcPct val="0"/>
              </a:spcBef>
            </a:pPr>
            <a:r>
              <a:rPr lang="en-US" sz="2400" b="1" dirty="0">
                <a:solidFill>
                  <a:srgbClr val="000000"/>
                </a:solidFill>
                <a:latin typeface="Proxima Nova" panose="02000506030000020004" pitchFamily="2" charset="0"/>
              </a:rPr>
              <a:t>VTT FINDS FOOD ENVIRONMENT AT HOME TO BE MOST IMPACTFUL:</a:t>
            </a:r>
          </a:p>
          <a:p>
            <a:pPr>
              <a:spcBef>
                <a:spcPct val="0"/>
              </a:spcBef>
            </a:pPr>
            <a:endParaRPr lang="en-US" sz="2400" b="1" dirty="0">
              <a:solidFill>
                <a:srgbClr val="000000"/>
              </a:solidFill>
              <a:latin typeface="Proxima Nova" panose="02000506030000020004" pitchFamily="2" charset="0"/>
            </a:endParaRPr>
          </a:p>
          <a:p>
            <a:r>
              <a:rPr lang="en-GB" sz="2000" dirty="0">
                <a:latin typeface="Proxima Nova" panose="02000506030000020004" pitchFamily="2" charset="0"/>
              </a:rPr>
              <a:t>Stronger instruments than school meals need to be adopted to ensure wellbeing.  Unhealthy eating is especially damaging for growing and developing children and young people. Adults are responsible for the eating environment of children and young people and for the eating habits it directs.</a:t>
            </a:r>
          </a:p>
          <a:p>
            <a:endParaRPr lang="en-GB" sz="2000" dirty="0">
              <a:latin typeface="Proxima Nova" panose="02000506030000020004" pitchFamily="2" charset="0"/>
            </a:endParaRPr>
          </a:p>
          <a:p>
            <a:pPr lvl="1"/>
            <a:r>
              <a:rPr lang="en-GB" sz="2000" b="1" i="1" dirty="0">
                <a:latin typeface="Proxima Nova" panose="02000506030000020004" pitchFamily="2" charset="0"/>
              </a:rPr>
              <a:t>“The capital invested in the food environment is best recovered in society sevenfold”</a:t>
            </a:r>
          </a:p>
          <a:p>
            <a:pPr lvl="1"/>
            <a:endParaRPr lang="en-GB" sz="2000" i="1" dirty="0">
              <a:latin typeface="Proxima Nova" panose="02000506030000020004" pitchFamily="2" charset="0"/>
            </a:endParaRPr>
          </a:p>
          <a:p>
            <a:pPr lvl="1"/>
            <a:r>
              <a:rPr lang="en-GB" sz="2000" dirty="0">
                <a:latin typeface="Proxima Nova" panose="02000506030000020004" pitchFamily="2" charset="0"/>
              </a:rPr>
              <a:t>- </a:t>
            </a:r>
            <a:r>
              <a:rPr lang="en-GB" sz="2000" dirty="0" err="1">
                <a:latin typeface="Proxima Nova" panose="02000506030000020004" pitchFamily="2" charset="0"/>
              </a:rPr>
              <a:t>Eeva</a:t>
            </a:r>
            <a:r>
              <a:rPr lang="en-GB" sz="2000" dirty="0">
                <a:latin typeface="Proxima Nova" panose="02000506030000020004" pitchFamily="2" charset="0"/>
              </a:rPr>
              <a:t> </a:t>
            </a:r>
            <a:r>
              <a:rPr lang="en-GB" sz="2000" dirty="0" err="1">
                <a:latin typeface="Proxima Nova" panose="02000506030000020004" pitchFamily="2" charset="0"/>
              </a:rPr>
              <a:t>Rantala</a:t>
            </a:r>
            <a:r>
              <a:rPr lang="en-GB" sz="2000" dirty="0">
                <a:latin typeface="Proxima Nova" panose="02000506030000020004" pitchFamily="2" charset="0"/>
              </a:rPr>
              <a:t>, researcher, from VTT</a:t>
            </a:r>
          </a:p>
          <a:p>
            <a:pPr>
              <a:spcBef>
                <a:spcPct val="0"/>
              </a:spcBef>
            </a:pPr>
            <a:endParaRPr lang="en-US" sz="2400" b="1" dirty="0">
              <a:solidFill>
                <a:srgbClr val="000000"/>
              </a:solidFill>
              <a:latin typeface="Proxima Nova" panose="02000506030000020004" pitchFamily="2" charset="0"/>
            </a:endParaRPr>
          </a:p>
        </p:txBody>
      </p:sp>
      <p:pic>
        <p:nvPicPr>
          <p:cNvPr id="8" name="Picture 7">
            <a:extLst>
              <a:ext uri="{FF2B5EF4-FFF2-40B4-BE49-F238E27FC236}">
                <a16:creationId xmlns:a16="http://schemas.microsoft.com/office/drawing/2014/main" id="{36040561-510E-2D4E-8EB5-639867CEE5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99922" y="6300001"/>
            <a:ext cx="1098487" cy="353997"/>
          </a:xfrm>
          <a:prstGeom prst="rect">
            <a:avLst/>
          </a:prstGeom>
        </p:spPr>
      </p:pic>
      <p:pic>
        <p:nvPicPr>
          <p:cNvPr id="5" name="Picture 4">
            <a:extLst>
              <a:ext uri="{FF2B5EF4-FFF2-40B4-BE49-F238E27FC236}">
                <a16:creationId xmlns:a16="http://schemas.microsoft.com/office/drawing/2014/main" id="{E9B4987D-FE6F-C94E-B1CB-C6666A0F180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800000">
            <a:off x="-2" y="0"/>
            <a:ext cx="1506072" cy="1680520"/>
          </a:xfrm>
          <a:prstGeom prst="rect">
            <a:avLst/>
          </a:prstGeom>
        </p:spPr>
      </p:pic>
    </p:spTree>
    <p:extLst>
      <p:ext uri="{BB962C8B-B14F-4D97-AF65-F5344CB8AC3E}">
        <p14:creationId xmlns:p14="http://schemas.microsoft.com/office/powerpoint/2010/main" val="1831790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10862E7B-A93B-3748-9E5D-3C11B98144A2}"/>
              </a:ext>
            </a:extLst>
          </p:cNvPr>
          <p:cNvSpPr/>
          <p:nvPr/>
        </p:nvSpPr>
        <p:spPr>
          <a:xfrm>
            <a:off x="4343400" y="0"/>
            <a:ext cx="7848600" cy="6858000"/>
          </a:xfrm>
          <a:prstGeom prst="rect">
            <a:avLst/>
          </a:prstGeom>
          <a:solidFill>
            <a:srgbClr val="E3EFF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Rectangle 12">
            <a:extLst>
              <a:ext uri="{FF2B5EF4-FFF2-40B4-BE49-F238E27FC236}">
                <a16:creationId xmlns:a16="http://schemas.microsoft.com/office/drawing/2014/main" id="{B415B70A-2C95-B64A-9572-AB04D4BB92D3}"/>
              </a:ext>
            </a:extLst>
          </p:cNvPr>
          <p:cNvSpPr/>
          <p:nvPr/>
        </p:nvSpPr>
        <p:spPr>
          <a:xfrm>
            <a:off x="1" y="0"/>
            <a:ext cx="5995989" cy="1073715"/>
          </a:xfrm>
          <a:prstGeom prst="rect">
            <a:avLst/>
          </a:prstGeom>
          <a:solidFill>
            <a:srgbClr val="FFC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E83EA3A-5D54-2F49-A820-CBEA999C179C}"/>
              </a:ext>
            </a:extLst>
          </p:cNvPr>
          <p:cNvSpPr/>
          <p:nvPr/>
        </p:nvSpPr>
        <p:spPr>
          <a:xfrm>
            <a:off x="273198" y="275247"/>
            <a:ext cx="7437418" cy="1031051"/>
          </a:xfrm>
          <a:prstGeom prst="rect">
            <a:avLst/>
          </a:prstGeom>
        </p:spPr>
        <p:txBody>
          <a:bodyPr wrap="square">
            <a:spAutoFit/>
          </a:bodyPr>
          <a:lstStyle/>
          <a:p>
            <a:pPr>
              <a:spcAft>
                <a:spcPts val="600"/>
              </a:spcAft>
            </a:pPr>
            <a:r>
              <a:rPr lang="en-US" sz="2800" b="1" dirty="0">
                <a:solidFill>
                  <a:srgbClr val="000000"/>
                </a:solidFill>
                <a:latin typeface="Proxima Nova Alt" panose="02000506030000020004" pitchFamily="2" charset="77"/>
              </a:rPr>
              <a:t>EMPOWERING SOLUTION:</a:t>
            </a:r>
          </a:p>
          <a:p>
            <a:pPr>
              <a:spcAft>
                <a:spcPts val="600"/>
              </a:spcAft>
            </a:pPr>
            <a:r>
              <a:rPr lang="en-US" sz="2800" b="1" dirty="0">
                <a:solidFill>
                  <a:srgbClr val="000000"/>
                </a:solidFill>
                <a:latin typeface="Proxima Nova Alt" panose="02000506030000020004" pitchFamily="2" charset="77"/>
              </a:rPr>
              <a:t>VENNER NUTRITION BOX + EDUCATION</a:t>
            </a:r>
          </a:p>
        </p:txBody>
      </p:sp>
      <p:grpSp>
        <p:nvGrpSpPr>
          <p:cNvPr id="49" name="Group 48">
            <a:extLst>
              <a:ext uri="{FF2B5EF4-FFF2-40B4-BE49-F238E27FC236}">
                <a16:creationId xmlns:a16="http://schemas.microsoft.com/office/drawing/2014/main" id="{733A1F8B-A3FE-1F40-9872-AB5898D70202}"/>
              </a:ext>
            </a:extLst>
          </p:cNvPr>
          <p:cNvGrpSpPr/>
          <p:nvPr/>
        </p:nvGrpSpPr>
        <p:grpSpPr>
          <a:xfrm>
            <a:off x="7024164" y="2561909"/>
            <a:ext cx="381646" cy="381646"/>
            <a:chOff x="7069138" y="632892"/>
            <a:chExt cx="585787" cy="585787"/>
          </a:xfrm>
        </p:grpSpPr>
        <p:sp>
          <p:nvSpPr>
            <p:cNvPr id="50" name="Oval 49">
              <a:extLst>
                <a:ext uri="{FF2B5EF4-FFF2-40B4-BE49-F238E27FC236}">
                  <a16:creationId xmlns:a16="http://schemas.microsoft.com/office/drawing/2014/main" id="{A6626E8D-CC61-5E44-A2AF-E7C665B2820A}"/>
                </a:ext>
              </a:extLst>
            </p:cNvPr>
            <p:cNvSpPr/>
            <p:nvPr/>
          </p:nvSpPr>
          <p:spPr>
            <a:xfrm>
              <a:off x="7069138" y="632892"/>
              <a:ext cx="585787" cy="5857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b="1" dirty="0">
                <a:solidFill>
                  <a:srgbClr val="FFC62F"/>
                </a:solidFill>
                <a:latin typeface="Proxima Nova" panose="02000506030000020004" pitchFamily="2" charset="0"/>
                <a:ea typeface="Open Sans" panose="020B0606030504020204" pitchFamily="34" charset="0"/>
                <a:cs typeface="Open Sans" panose="020B0606030504020204" pitchFamily="34" charset="0"/>
              </a:endParaRPr>
            </a:p>
          </p:txBody>
        </p:sp>
        <p:pic>
          <p:nvPicPr>
            <p:cNvPr id="51" name="Graphic 50" descr="Tick">
              <a:extLst>
                <a:ext uri="{FF2B5EF4-FFF2-40B4-BE49-F238E27FC236}">
                  <a16:creationId xmlns:a16="http://schemas.microsoft.com/office/drawing/2014/main" id="{7701286C-59F3-6144-B3AF-ACE3940C6131}"/>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196931" y="760685"/>
              <a:ext cx="330200" cy="330200"/>
            </a:xfrm>
            <a:prstGeom prst="rect">
              <a:avLst/>
            </a:prstGeom>
          </p:spPr>
        </p:pic>
      </p:grpSp>
      <p:sp>
        <p:nvSpPr>
          <p:cNvPr id="52" name="Rectangle 51">
            <a:extLst>
              <a:ext uri="{FF2B5EF4-FFF2-40B4-BE49-F238E27FC236}">
                <a16:creationId xmlns:a16="http://schemas.microsoft.com/office/drawing/2014/main" id="{8629241B-BDC6-FB43-98C3-5185D9DF5494}"/>
              </a:ext>
            </a:extLst>
          </p:cNvPr>
          <p:cNvSpPr/>
          <p:nvPr/>
        </p:nvSpPr>
        <p:spPr>
          <a:xfrm>
            <a:off x="7558095" y="2614233"/>
            <a:ext cx="3134727" cy="307777"/>
          </a:xfrm>
          <a:prstGeom prst="rect">
            <a:avLst/>
          </a:prstGeom>
        </p:spPr>
        <p:txBody>
          <a:bodyPr wrap="square">
            <a:spAutoFit/>
          </a:bodyPr>
          <a:lstStyle/>
          <a:p>
            <a:r>
              <a:rPr lang="en-US" sz="1400" dirty="0">
                <a:solidFill>
                  <a:srgbClr val="000000"/>
                </a:solidFill>
                <a:latin typeface="Proxima Nova" panose="02000506030000020004" pitchFamily="2" charset="0"/>
              </a:rPr>
              <a:t>Ingredients up to 6 people for a week</a:t>
            </a:r>
          </a:p>
        </p:txBody>
      </p:sp>
      <p:grpSp>
        <p:nvGrpSpPr>
          <p:cNvPr id="53" name="Group 52">
            <a:extLst>
              <a:ext uri="{FF2B5EF4-FFF2-40B4-BE49-F238E27FC236}">
                <a16:creationId xmlns:a16="http://schemas.microsoft.com/office/drawing/2014/main" id="{3028E6CE-B51F-1C42-9726-E7A6825AD2B8}"/>
              </a:ext>
            </a:extLst>
          </p:cNvPr>
          <p:cNvGrpSpPr/>
          <p:nvPr/>
        </p:nvGrpSpPr>
        <p:grpSpPr>
          <a:xfrm>
            <a:off x="7024164" y="3208085"/>
            <a:ext cx="381646" cy="381646"/>
            <a:chOff x="7069138" y="632892"/>
            <a:chExt cx="585787" cy="585787"/>
          </a:xfrm>
        </p:grpSpPr>
        <p:sp>
          <p:nvSpPr>
            <p:cNvPr id="54" name="Oval 53">
              <a:extLst>
                <a:ext uri="{FF2B5EF4-FFF2-40B4-BE49-F238E27FC236}">
                  <a16:creationId xmlns:a16="http://schemas.microsoft.com/office/drawing/2014/main" id="{B2D8DF03-95B5-CE48-85C0-2E5EE25F6276}"/>
                </a:ext>
              </a:extLst>
            </p:cNvPr>
            <p:cNvSpPr/>
            <p:nvPr/>
          </p:nvSpPr>
          <p:spPr>
            <a:xfrm>
              <a:off x="7069138" y="632892"/>
              <a:ext cx="585787" cy="5857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b="1" dirty="0">
                <a:solidFill>
                  <a:srgbClr val="FFC62F"/>
                </a:solidFill>
                <a:latin typeface="Proxima Nova" panose="02000506030000020004" pitchFamily="2" charset="0"/>
                <a:ea typeface="Open Sans" panose="020B0606030504020204" pitchFamily="34" charset="0"/>
                <a:cs typeface="Open Sans" panose="020B0606030504020204" pitchFamily="34" charset="0"/>
              </a:endParaRPr>
            </a:p>
          </p:txBody>
        </p:sp>
        <p:pic>
          <p:nvPicPr>
            <p:cNvPr id="55" name="Graphic 54" descr="Tick">
              <a:extLst>
                <a:ext uri="{FF2B5EF4-FFF2-40B4-BE49-F238E27FC236}">
                  <a16:creationId xmlns:a16="http://schemas.microsoft.com/office/drawing/2014/main" id="{62FD6735-1E06-9F4F-AA39-0C3DCA712B6A}"/>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196931" y="760685"/>
              <a:ext cx="330200" cy="330200"/>
            </a:xfrm>
            <a:prstGeom prst="rect">
              <a:avLst/>
            </a:prstGeom>
          </p:spPr>
        </p:pic>
      </p:grpSp>
      <p:sp>
        <p:nvSpPr>
          <p:cNvPr id="56" name="Rectangle 55">
            <a:extLst>
              <a:ext uri="{FF2B5EF4-FFF2-40B4-BE49-F238E27FC236}">
                <a16:creationId xmlns:a16="http://schemas.microsoft.com/office/drawing/2014/main" id="{CB743F51-D1CB-1147-9A53-73A63AEC8F91}"/>
              </a:ext>
            </a:extLst>
          </p:cNvPr>
          <p:cNvSpPr/>
          <p:nvPr/>
        </p:nvSpPr>
        <p:spPr>
          <a:xfrm>
            <a:off x="7558095" y="3260409"/>
            <a:ext cx="3495962" cy="307777"/>
          </a:xfrm>
          <a:prstGeom prst="rect">
            <a:avLst/>
          </a:prstGeom>
        </p:spPr>
        <p:txBody>
          <a:bodyPr wrap="square">
            <a:spAutoFit/>
          </a:bodyPr>
          <a:lstStyle/>
          <a:p>
            <a:r>
              <a:rPr lang="en-US" sz="1400" dirty="0">
                <a:solidFill>
                  <a:srgbClr val="000000"/>
                </a:solidFill>
                <a:latin typeface="Proxima Nova" panose="02000506030000020004" pitchFamily="2" charset="0"/>
              </a:rPr>
              <a:t>Fruits, snack recipes</a:t>
            </a:r>
          </a:p>
        </p:txBody>
      </p:sp>
      <p:grpSp>
        <p:nvGrpSpPr>
          <p:cNvPr id="57" name="Group 56">
            <a:extLst>
              <a:ext uri="{FF2B5EF4-FFF2-40B4-BE49-F238E27FC236}">
                <a16:creationId xmlns:a16="http://schemas.microsoft.com/office/drawing/2014/main" id="{8200B41D-1A63-4442-A985-A4F6EEC5B973}"/>
              </a:ext>
            </a:extLst>
          </p:cNvPr>
          <p:cNvGrpSpPr/>
          <p:nvPr/>
        </p:nvGrpSpPr>
        <p:grpSpPr>
          <a:xfrm>
            <a:off x="7024164" y="3906584"/>
            <a:ext cx="381646" cy="381646"/>
            <a:chOff x="7069138" y="632892"/>
            <a:chExt cx="585787" cy="585787"/>
          </a:xfrm>
        </p:grpSpPr>
        <p:sp>
          <p:nvSpPr>
            <p:cNvPr id="58" name="Oval 57">
              <a:extLst>
                <a:ext uri="{FF2B5EF4-FFF2-40B4-BE49-F238E27FC236}">
                  <a16:creationId xmlns:a16="http://schemas.microsoft.com/office/drawing/2014/main" id="{D53870F3-E626-0245-8595-7F90F1152F0C}"/>
                </a:ext>
              </a:extLst>
            </p:cNvPr>
            <p:cNvSpPr/>
            <p:nvPr/>
          </p:nvSpPr>
          <p:spPr>
            <a:xfrm>
              <a:off x="7069138" y="632892"/>
              <a:ext cx="585787" cy="5857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b="1" dirty="0">
                <a:solidFill>
                  <a:srgbClr val="FFC62F"/>
                </a:solidFill>
                <a:latin typeface="Proxima Nova" panose="02000506030000020004" pitchFamily="2" charset="0"/>
                <a:ea typeface="Open Sans" panose="020B0606030504020204" pitchFamily="34" charset="0"/>
                <a:cs typeface="Open Sans" panose="020B0606030504020204" pitchFamily="34" charset="0"/>
              </a:endParaRPr>
            </a:p>
          </p:txBody>
        </p:sp>
        <p:pic>
          <p:nvPicPr>
            <p:cNvPr id="59" name="Graphic 58" descr="Tick">
              <a:extLst>
                <a:ext uri="{FF2B5EF4-FFF2-40B4-BE49-F238E27FC236}">
                  <a16:creationId xmlns:a16="http://schemas.microsoft.com/office/drawing/2014/main" id="{AC26F32C-0E20-E04F-8237-35EAB2DD6181}"/>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196931" y="760685"/>
              <a:ext cx="330200" cy="330200"/>
            </a:xfrm>
            <a:prstGeom prst="rect">
              <a:avLst/>
            </a:prstGeom>
          </p:spPr>
        </p:pic>
      </p:grpSp>
      <p:sp>
        <p:nvSpPr>
          <p:cNvPr id="61" name="Rectangle 60">
            <a:extLst>
              <a:ext uri="{FF2B5EF4-FFF2-40B4-BE49-F238E27FC236}">
                <a16:creationId xmlns:a16="http://schemas.microsoft.com/office/drawing/2014/main" id="{44178278-B3D8-D246-868A-62DFFDCD2CCA}"/>
              </a:ext>
            </a:extLst>
          </p:cNvPr>
          <p:cNvSpPr/>
          <p:nvPr/>
        </p:nvSpPr>
        <p:spPr>
          <a:xfrm>
            <a:off x="7558095" y="3958908"/>
            <a:ext cx="4191114" cy="307777"/>
          </a:xfrm>
          <a:prstGeom prst="rect">
            <a:avLst/>
          </a:prstGeom>
        </p:spPr>
        <p:txBody>
          <a:bodyPr wrap="square">
            <a:spAutoFit/>
          </a:bodyPr>
          <a:lstStyle/>
          <a:p>
            <a:r>
              <a:rPr lang="en-US" sz="1400" dirty="0">
                <a:solidFill>
                  <a:srgbClr val="000000"/>
                </a:solidFill>
                <a:latin typeface="Proxima Nova" panose="02000506030000020004" pitchFamily="2" charset="0"/>
              </a:rPr>
              <a:t>Booklet with simple inspiring recipes</a:t>
            </a:r>
          </a:p>
        </p:txBody>
      </p:sp>
      <p:grpSp>
        <p:nvGrpSpPr>
          <p:cNvPr id="62" name="Group 61">
            <a:extLst>
              <a:ext uri="{FF2B5EF4-FFF2-40B4-BE49-F238E27FC236}">
                <a16:creationId xmlns:a16="http://schemas.microsoft.com/office/drawing/2014/main" id="{C9BFCBF6-993C-4241-93C5-21981E4C6787}"/>
              </a:ext>
            </a:extLst>
          </p:cNvPr>
          <p:cNvGrpSpPr/>
          <p:nvPr/>
        </p:nvGrpSpPr>
        <p:grpSpPr>
          <a:xfrm>
            <a:off x="7024164" y="4552759"/>
            <a:ext cx="381646" cy="381646"/>
            <a:chOff x="7069138" y="632892"/>
            <a:chExt cx="585787" cy="585787"/>
          </a:xfrm>
        </p:grpSpPr>
        <p:sp>
          <p:nvSpPr>
            <p:cNvPr id="63" name="Oval 62">
              <a:extLst>
                <a:ext uri="{FF2B5EF4-FFF2-40B4-BE49-F238E27FC236}">
                  <a16:creationId xmlns:a16="http://schemas.microsoft.com/office/drawing/2014/main" id="{7043C08A-823F-E545-BA05-66B4B101C4C7}"/>
                </a:ext>
              </a:extLst>
            </p:cNvPr>
            <p:cNvSpPr/>
            <p:nvPr/>
          </p:nvSpPr>
          <p:spPr>
            <a:xfrm>
              <a:off x="7069138" y="632892"/>
              <a:ext cx="585787" cy="5857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b="1" dirty="0">
                <a:solidFill>
                  <a:srgbClr val="FFC62F"/>
                </a:solidFill>
                <a:latin typeface="Proxima Nova" panose="02000506030000020004" pitchFamily="2" charset="0"/>
                <a:ea typeface="Open Sans" panose="020B0606030504020204" pitchFamily="34" charset="0"/>
                <a:cs typeface="Open Sans" panose="020B0606030504020204" pitchFamily="34" charset="0"/>
              </a:endParaRPr>
            </a:p>
          </p:txBody>
        </p:sp>
        <p:pic>
          <p:nvPicPr>
            <p:cNvPr id="64" name="Graphic 63" descr="Tick">
              <a:extLst>
                <a:ext uri="{FF2B5EF4-FFF2-40B4-BE49-F238E27FC236}">
                  <a16:creationId xmlns:a16="http://schemas.microsoft.com/office/drawing/2014/main" id="{DEC57642-0B8D-0848-9C62-B77CCC36CA28}"/>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196931" y="760685"/>
              <a:ext cx="330200" cy="330200"/>
            </a:xfrm>
            <a:prstGeom prst="rect">
              <a:avLst/>
            </a:prstGeom>
          </p:spPr>
        </p:pic>
      </p:grpSp>
      <p:sp>
        <p:nvSpPr>
          <p:cNvPr id="65" name="Rectangle 64">
            <a:extLst>
              <a:ext uri="{FF2B5EF4-FFF2-40B4-BE49-F238E27FC236}">
                <a16:creationId xmlns:a16="http://schemas.microsoft.com/office/drawing/2014/main" id="{249B8322-9D6E-A442-AF5E-054807A46238}"/>
              </a:ext>
            </a:extLst>
          </p:cNvPr>
          <p:cNvSpPr/>
          <p:nvPr/>
        </p:nvSpPr>
        <p:spPr>
          <a:xfrm>
            <a:off x="7558094" y="4605083"/>
            <a:ext cx="3231941" cy="307777"/>
          </a:xfrm>
          <a:prstGeom prst="rect">
            <a:avLst/>
          </a:prstGeom>
        </p:spPr>
        <p:txBody>
          <a:bodyPr wrap="square">
            <a:spAutoFit/>
          </a:bodyPr>
          <a:lstStyle/>
          <a:p>
            <a:r>
              <a:rPr lang="en-US" sz="1400" dirty="0">
                <a:solidFill>
                  <a:srgbClr val="000000"/>
                </a:solidFill>
                <a:latin typeface="Proxima Nova" panose="02000506030000020004" pitchFamily="2" charset="0"/>
              </a:rPr>
              <a:t>Vitamin D supplement</a:t>
            </a:r>
          </a:p>
        </p:txBody>
      </p:sp>
      <p:sp>
        <p:nvSpPr>
          <p:cNvPr id="102" name="Rectangle 101">
            <a:extLst>
              <a:ext uri="{FF2B5EF4-FFF2-40B4-BE49-F238E27FC236}">
                <a16:creationId xmlns:a16="http://schemas.microsoft.com/office/drawing/2014/main" id="{CF1CF1A0-7AC9-884E-8AA6-E5EBD29EFA6C}"/>
              </a:ext>
            </a:extLst>
          </p:cNvPr>
          <p:cNvSpPr/>
          <p:nvPr/>
        </p:nvSpPr>
        <p:spPr>
          <a:xfrm>
            <a:off x="5243696" y="1961060"/>
            <a:ext cx="3892412" cy="369332"/>
          </a:xfrm>
          <a:prstGeom prst="rect">
            <a:avLst/>
          </a:prstGeom>
        </p:spPr>
        <p:txBody>
          <a:bodyPr wrap="none">
            <a:spAutoFit/>
          </a:bodyPr>
          <a:lstStyle/>
          <a:p>
            <a:r>
              <a:rPr lang="en-US" b="1" dirty="0">
                <a:solidFill>
                  <a:srgbClr val="000000"/>
                </a:solidFill>
                <a:latin typeface="Proxima Nova Alt" panose="02000506030000020004" pitchFamily="2" charset="77"/>
              </a:rPr>
              <a:t>Carefully planned veggie food box:</a:t>
            </a:r>
          </a:p>
        </p:txBody>
      </p:sp>
      <p:grpSp>
        <p:nvGrpSpPr>
          <p:cNvPr id="2" name="Group 1">
            <a:extLst>
              <a:ext uri="{FF2B5EF4-FFF2-40B4-BE49-F238E27FC236}">
                <a16:creationId xmlns:a16="http://schemas.microsoft.com/office/drawing/2014/main" id="{E2747455-BF24-AE46-813B-ABFC8069E965}"/>
              </a:ext>
            </a:extLst>
          </p:cNvPr>
          <p:cNvGrpSpPr/>
          <p:nvPr/>
        </p:nvGrpSpPr>
        <p:grpSpPr>
          <a:xfrm>
            <a:off x="9766707" y="-352193"/>
            <a:ext cx="2574699" cy="2574699"/>
            <a:chOff x="9541250" y="49858"/>
            <a:chExt cx="2574699" cy="2574699"/>
          </a:xfrm>
        </p:grpSpPr>
        <p:sp>
          <p:nvSpPr>
            <p:cNvPr id="104" name="Oval 103">
              <a:extLst>
                <a:ext uri="{FF2B5EF4-FFF2-40B4-BE49-F238E27FC236}">
                  <a16:creationId xmlns:a16="http://schemas.microsoft.com/office/drawing/2014/main" id="{5C45EAFA-4AF3-D048-B827-2DCB68227254}"/>
                </a:ext>
              </a:extLst>
            </p:cNvPr>
            <p:cNvSpPr/>
            <p:nvPr/>
          </p:nvSpPr>
          <p:spPr>
            <a:xfrm>
              <a:off x="9541250" y="49858"/>
              <a:ext cx="2574699" cy="2574699"/>
            </a:xfrm>
            <a:prstGeom prst="ellipse">
              <a:avLst/>
            </a:prstGeom>
            <a:solidFill>
              <a:srgbClr val="FFC62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59FE9EEB-941D-EF4B-93D7-F39A0BEA6AEA}"/>
                </a:ext>
              </a:extLst>
            </p:cNvPr>
            <p:cNvSpPr txBox="1"/>
            <p:nvPr/>
          </p:nvSpPr>
          <p:spPr>
            <a:xfrm>
              <a:off x="9830534" y="668501"/>
              <a:ext cx="2136009" cy="1323439"/>
            </a:xfrm>
            <a:prstGeom prst="rect">
              <a:avLst/>
            </a:prstGeom>
            <a:noFill/>
          </p:spPr>
          <p:txBody>
            <a:bodyPr wrap="square" rtlCol="0">
              <a:spAutoFit/>
            </a:bodyPr>
            <a:lstStyle/>
            <a:p>
              <a:r>
                <a:rPr lang="en-US" sz="3200" b="1" i="1" dirty="0">
                  <a:latin typeface="Proxima Nova" panose="02000506030000020004" pitchFamily="2" charset="0"/>
                </a:rPr>
                <a:t>ALWAYS</a:t>
              </a:r>
            </a:p>
            <a:p>
              <a:r>
                <a:rPr lang="en-US" sz="1600" b="1" i="1" dirty="0">
                  <a:latin typeface="Proxima Nova" panose="02000506030000020004" pitchFamily="2" charset="0"/>
                </a:rPr>
                <a:t>HOME DELIVERED</a:t>
              </a:r>
            </a:p>
            <a:p>
              <a:r>
                <a:rPr lang="en-US" sz="1600" b="1" i="1" dirty="0">
                  <a:latin typeface="Proxima Nova" panose="02000506030000020004" pitchFamily="2" charset="0"/>
                </a:rPr>
                <a:t>FOR THE FAMILY</a:t>
              </a:r>
            </a:p>
            <a:p>
              <a:r>
                <a:rPr lang="en-US" sz="1600" b="1" i="1" dirty="0">
                  <a:latin typeface="Proxima Nova" panose="02000506030000020004" pitchFamily="2" charset="0"/>
                </a:rPr>
                <a:t>IN NEED!</a:t>
              </a:r>
            </a:p>
          </p:txBody>
        </p:sp>
      </p:grpSp>
      <p:pic>
        <p:nvPicPr>
          <p:cNvPr id="4" name="Picture 3" descr="A close up of a box&#10;&#10;Description automatically generated">
            <a:extLst>
              <a:ext uri="{FF2B5EF4-FFF2-40B4-BE49-F238E27FC236}">
                <a16:creationId xmlns:a16="http://schemas.microsoft.com/office/drawing/2014/main" id="{50ADE161-E8A6-494A-BF9E-67EF8A8F96A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3198" y="2193643"/>
            <a:ext cx="6079518" cy="4559639"/>
          </a:xfrm>
          <a:prstGeom prst="rect">
            <a:avLst/>
          </a:prstGeom>
        </p:spPr>
      </p:pic>
      <p:pic>
        <p:nvPicPr>
          <p:cNvPr id="30" name="Picture 29">
            <a:extLst>
              <a:ext uri="{FF2B5EF4-FFF2-40B4-BE49-F238E27FC236}">
                <a16:creationId xmlns:a16="http://schemas.microsoft.com/office/drawing/2014/main" id="{A95C38C7-30EC-9841-8868-60C42C0994B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799922" y="6300001"/>
            <a:ext cx="1098487" cy="353997"/>
          </a:xfrm>
          <a:prstGeom prst="rect">
            <a:avLst/>
          </a:prstGeom>
        </p:spPr>
      </p:pic>
      <p:grpSp>
        <p:nvGrpSpPr>
          <p:cNvPr id="27" name="Group 26">
            <a:extLst>
              <a:ext uri="{FF2B5EF4-FFF2-40B4-BE49-F238E27FC236}">
                <a16:creationId xmlns:a16="http://schemas.microsoft.com/office/drawing/2014/main" id="{F1CC9D6E-0F3F-FD40-8E19-7F443B69CBD4}"/>
              </a:ext>
            </a:extLst>
          </p:cNvPr>
          <p:cNvGrpSpPr/>
          <p:nvPr/>
        </p:nvGrpSpPr>
        <p:grpSpPr>
          <a:xfrm>
            <a:off x="7024164" y="5252661"/>
            <a:ext cx="381646" cy="381646"/>
            <a:chOff x="7069138" y="632892"/>
            <a:chExt cx="585787" cy="585787"/>
          </a:xfrm>
        </p:grpSpPr>
        <p:sp>
          <p:nvSpPr>
            <p:cNvPr id="28" name="Oval 27">
              <a:extLst>
                <a:ext uri="{FF2B5EF4-FFF2-40B4-BE49-F238E27FC236}">
                  <a16:creationId xmlns:a16="http://schemas.microsoft.com/office/drawing/2014/main" id="{9EE161E6-935B-CC40-8ABB-CF11C489B5F0}"/>
                </a:ext>
              </a:extLst>
            </p:cNvPr>
            <p:cNvSpPr/>
            <p:nvPr/>
          </p:nvSpPr>
          <p:spPr>
            <a:xfrm>
              <a:off x="7069138" y="632892"/>
              <a:ext cx="585787" cy="5857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b="1" dirty="0">
                <a:solidFill>
                  <a:srgbClr val="FFC62F"/>
                </a:solidFill>
                <a:latin typeface="Proxima Nova" panose="02000506030000020004" pitchFamily="2" charset="0"/>
                <a:ea typeface="Open Sans" panose="020B0606030504020204" pitchFamily="34" charset="0"/>
                <a:cs typeface="Open Sans" panose="020B0606030504020204" pitchFamily="34" charset="0"/>
              </a:endParaRPr>
            </a:p>
          </p:txBody>
        </p:sp>
        <p:pic>
          <p:nvPicPr>
            <p:cNvPr id="29" name="Graphic 28" descr="Tick">
              <a:extLst>
                <a:ext uri="{FF2B5EF4-FFF2-40B4-BE49-F238E27FC236}">
                  <a16:creationId xmlns:a16="http://schemas.microsoft.com/office/drawing/2014/main" id="{41D353E0-1586-414C-8728-B0EB76351C01}"/>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196931" y="760685"/>
              <a:ext cx="330200" cy="330200"/>
            </a:xfrm>
            <a:prstGeom prst="rect">
              <a:avLst/>
            </a:prstGeom>
          </p:spPr>
        </p:pic>
      </p:grpSp>
      <p:sp>
        <p:nvSpPr>
          <p:cNvPr id="31" name="Rectangle 30">
            <a:extLst>
              <a:ext uri="{FF2B5EF4-FFF2-40B4-BE49-F238E27FC236}">
                <a16:creationId xmlns:a16="http://schemas.microsoft.com/office/drawing/2014/main" id="{027375D3-8265-384B-B6E0-41224D5FEBFD}"/>
              </a:ext>
            </a:extLst>
          </p:cNvPr>
          <p:cNvSpPr/>
          <p:nvPr/>
        </p:nvSpPr>
        <p:spPr>
          <a:xfrm>
            <a:off x="7558094" y="5304985"/>
            <a:ext cx="3231941" cy="307777"/>
          </a:xfrm>
          <a:prstGeom prst="rect">
            <a:avLst/>
          </a:prstGeom>
        </p:spPr>
        <p:txBody>
          <a:bodyPr wrap="square">
            <a:spAutoFit/>
          </a:bodyPr>
          <a:lstStyle/>
          <a:p>
            <a:r>
              <a:rPr lang="en-US" sz="1400" dirty="0">
                <a:solidFill>
                  <a:srgbClr val="000000"/>
                </a:solidFill>
                <a:latin typeface="Proxima Nova" panose="02000506030000020004" pitchFamily="2" charset="0"/>
              </a:rPr>
              <a:t>Admission to e-cooking course</a:t>
            </a:r>
          </a:p>
        </p:txBody>
      </p:sp>
      <p:grpSp>
        <p:nvGrpSpPr>
          <p:cNvPr id="32" name="Group 31">
            <a:extLst>
              <a:ext uri="{FF2B5EF4-FFF2-40B4-BE49-F238E27FC236}">
                <a16:creationId xmlns:a16="http://schemas.microsoft.com/office/drawing/2014/main" id="{104C8A06-4A15-8540-A2A5-50D4E4308EB9}"/>
              </a:ext>
            </a:extLst>
          </p:cNvPr>
          <p:cNvGrpSpPr/>
          <p:nvPr/>
        </p:nvGrpSpPr>
        <p:grpSpPr>
          <a:xfrm>
            <a:off x="7024164" y="5935567"/>
            <a:ext cx="381646" cy="381646"/>
            <a:chOff x="7069138" y="632892"/>
            <a:chExt cx="585787" cy="585787"/>
          </a:xfrm>
        </p:grpSpPr>
        <p:sp>
          <p:nvSpPr>
            <p:cNvPr id="33" name="Oval 32">
              <a:extLst>
                <a:ext uri="{FF2B5EF4-FFF2-40B4-BE49-F238E27FC236}">
                  <a16:creationId xmlns:a16="http://schemas.microsoft.com/office/drawing/2014/main" id="{AC754CB8-98B4-C74C-B1D5-DCFF05168E7A}"/>
                </a:ext>
              </a:extLst>
            </p:cNvPr>
            <p:cNvSpPr/>
            <p:nvPr/>
          </p:nvSpPr>
          <p:spPr>
            <a:xfrm>
              <a:off x="7069138" y="632892"/>
              <a:ext cx="585787" cy="5857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b="1" dirty="0">
                <a:solidFill>
                  <a:srgbClr val="FFC62F"/>
                </a:solidFill>
                <a:latin typeface="Proxima Nova" panose="02000506030000020004" pitchFamily="2" charset="0"/>
                <a:ea typeface="Open Sans" panose="020B0606030504020204" pitchFamily="34" charset="0"/>
                <a:cs typeface="Open Sans" panose="020B0606030504020204" pitchFamily="34" charset="0"/>
              </a:endParaRPr>
            </a:p>
          </p:txBody>
        </p:sp>
        <p:pic>
          <p:nvPicPr>
            <p:cNvPr id="34" name="Graphic 33" descr="Tick">
              <a:extLst>
                <a:ext uri="{FF2B5EF4-FFF2-40B4-BE49-F238E27FC236}">
                  <a16:creationId xmlns:a16="http://schemas.microsoft.com/office/drawing/2014/main" id="{718364DB-CC0D-2B4A-9566-556379880364}"/>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196931" y="760685"/>
              <a:ext cx="330200" cy="330200"/>
            </a:xfrm>
            <a:prstGeom prst="rect">
              <a:avLst/>
            </a:prstGeom>
          </p:spPr>
        </p:pic>
      </p:grpSp>
      <p:sp>
        <p:nvSpPr>
          <p:cNvPr id="35" name="Rectangle 34">
            <a:extLst>
              <a:ext uri="{FF2B5EF4-FFF2-40B4-BE49-F238E27FC236}">
                <a16:creationId xmlns:a16="http://schemas.microsoft.com/office/drawing/2014/main" id="{BDF10A4D-D9FE-0B4B-8F13-48D6215D103F}"/>
              </a:ext>
            </a:extLst>
          </p:cNvPr>
          <p:cNvSpPr/>
          <p:nvPr/>
        </p:nvSpPr>
        <p:spPr>
          <a:xfrm>
            <a:off x="7558094" y="5987891"/>
            <a:ext cx="3231941" cy="307777"/>
          </a:xfrm>
          <a:prstGeom prst="rect">
            <a:avLst/>
          </a:prstGeom>
        </p:spPr>
        <p:txBody>
          <a:bodyPr wrap="square">
            <a:spAutoFit/>
          </a:bodyPr>
          <a:lstStyle/>
          <a:p>
            <a:r>
              <a:rPr lang="en-US" sz="1400" dirty="0">
                <a:solidFill>
                  <a:srgbClr val="000000"/>
                </a:solidFill>
                <a:latin typeface="Proxima Nova" panose="02000506030000020004" pitchFamily="2" charset="0"/>
              </a:rPr>
              <a:t>Home delivery</a:t>
            </a:r>
          </a:p>
        </p:txBody>
      </p:sp>
      <p:pic>
        <p:nvPicPr>
          <p:cNvPr id="36" name="Picture 35">
            <a:extLst>
              <a:ext uri="{FF2B5EF4-FFF2-40B4-BE49-F238E27FC236}">
                <a16:creationId xmlns:a16="http://schemas.microsoft.com/office/drawing/2014/main" id="{756A720E-18F8-BE4B-8E9D-CE4764574C9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9948127">
            <a:off x="393826" y="1479523"/>
            <a:ext cx="2019890" cy="1235185"/>
          </a:xfrm>
          <a:prstGeom prst="rect">
            <a:avLst/>
          </a:prstGeom>
        </p:spPr>
      </p:pic>
    </p:spTree>
    <p:extLst>
      <p:ext uri="{BB962C8B-B14F-4D97-AF65-F5344CB8AC3E}">
        <p14:creationId xmlns:p14="http://schemas.microsoft.com/office/powerpoint/2010/main" val="1941609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DE787B6-182C-0B41-A0A9-CC08B2FA3AAC}"/>
              </a:ext>
            </a:extLst>
          </p:cNvPr>
          <p:cNvSpPr/>
          <p:nvPr/>
        </p:nvSpPr>
        <p:spPr>
          <a:xfrm>
            <a:off x="4343400" y="0"/>
            <a:ext cx="7848600" cy="6858000"/>
          </a:xfrm>
          <a:prstGeom prst="rect">
            <a:avLst/>
          </a:prstGeom>
          <a:solidFill>
            <a:srgbClr val="E3EFF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9" name="Picture 6">
            <a:extLst>
              <a:ext uri="{FF2B5EF4-FFF2-40B4-BE49-F238E27FC236}">
                <a16:creationId xmlns:a16="http://schemas.microsoft.com/office/drawing/2014/main" id="{585B6DCF-4859-D645-ABF0-00A17C80D898}"/>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2125" y="2273300"/>
            <a:ext cx="5497513" cy="322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B415B70A-2C95-B64A-9572-AB04D4BB92D3}"/>
              </a:ext>
            </a:extLst>
          </p:cNvPr>
          <p:cNvSpPr/>
          <p:nvPr/>
        </p:nvSpPr>
        <p:spPr>
          <a:xfrm>
            <a:off x="1" y="0"/>
            <a:ext cx="5995989" cy="1073715"/>
          </a:xfrm>
          <a:prstGeom prst="rect">
            <a:avLst/>
          </a:prstGeom>
          <a:solidFill>
            <a:srgbClr val="FFC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E83EA3A-5D54-2F49-A820-CBEA999C179C}"/>
              </a:ext>
            </a:extLst>
          </p:cNvPr>
          <p:cNvSpPr/>
          <p:nvPr/>
        </p:nvSpPr>
        <p:spPr>
          <a:xfrm>
            <a:off x="273198" y="275247"/>
            <a:ext cx="6152315" cy="1477328"/>
          </a:xfrm>
          <a:prstGeom prst="rect">
            <a:avLst/>
          </a:prstGeom>
        </p:spPr>
        <p:txBody>
          <a:bodyPr wrap="square">
            <a:spAutoFit/>
          </a:bodyPr>
          <a:lstStyle/>
          <a:p>
            <a:pPr>
              <a:spcAft>
                <a:spcPts val="600"/>
              </a:spcAft>
            </a:pPr>
            <a:r>
              <a:rPr lang="en-US" sz="2800" b="1" dirty="0">
                <a:solidFill>
                  <a:srgbClr val="000000"/>
                </a:solidFill>
                <a:latin typeface="Proxima Nova Alt" panose="02000506030000020004" pitchFamily="2" charset="77"/>
              </a:rPr>
              <a:t>EMPOWERING EDUCATION :</a:t>
            </a:r>
          </a:p>
          <a:p>
            <a:pPr>
              <a:spcAft>
                <a:spcPts val="600"/>
              </a:spcAft>
            </a:pPr>
            <a:r>
              <a:rPr lang="en-US" sz="2800" b="1" dirty="0">
                <a:solidFill>
                  <a:srgbClr val="000000"/>
                </a:solidFill>
                <a:latin typeface="Proxima Nova Alt" panose="02000506030000020004" pitchFamily="2" charset="77"/>
              </a:rPr>
              <a:t>VENNER’S KITCHEN PLATFORM</a:t>
            </a:r>
          </a:p>
          <a:p>
            <a:pPr>
              <a:spcAft>
                <a:spcPts val="600"/>
              </a:spcAft>
            </a:pPr>
            <a:r>
              <a:rPr lang="en-US" sz="2400" dirty="0">
                <a:solidFill>
                  <a:srgbClr val="000000"/>
                </a:solidFill>
                <a:latin typeface="Proxima Nova" panose="02000506030000020004" pitchFamily="2" charset="0"/>
              </a:rPr>
              <a:t>Disrupting the way we help others</a:t>
            </a:r>
          </a:p>
        </p:txBody>
      </p:sp>
      <p:grpSp>
        <p:nvGrpSpPr>
          <p:cNvPr id="35" name="Group 34">
            <a:extLst>
              <a:ext uri="{FF2B5EF4-FFF2-40B4-BE49-F238E27FC236}">
                <a16:creationId xmlns:a16="http://schemas.microsoft.com/office/drawing/2014/main" id="{4AC3FAAB-E59C-134D-9271-4CECD9F5B7D4}"/>
              </a:ext>
            </a:extLst>
          </p:cNvPr>
          <p:cNvGrpSpPr/>
          <p:nvPr/>
        </p:nvGrpSpPr>
        <p:grpSpPr>
          <a:xfrm>
            <a:off x="7024164" y="2199759"/>
            <a:ext cx="381646" cy="381646"/>
            <a:chOff x="7069138" y="632892"/>
            <a:chExt cx="585787" cy="585787"/>
          </a:xfrm>
        </p:grpSpPr>
        <p:sp>
          <p:nvSpPr>
            <p:cNvPr id="20" name="Oval 19">
              <a:extLst>
                <a:ext uri="{FF2B5EF4-FFF2-40B4-BE49-F238E27FC236}">
                  <a16:creationId xmlns:a16="http://schemas.microsoft.com/office/drawing/2014/main" id="{527E6EC0-F8C3-4B4F-A6E7-8762A95652E4}"/>
                </a:ext>
              </a:extLst>
            </p:cNvPr>
            <p:cNvSpPr/>
            <p:nvPr/>
          </p:nvSpPr>
          <p:spPr>
            <a:xfrm>
              <a:off x="7069138" y="632892"/>
              <a:ext cx="585787" cy="5857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b="1" dirty="0">
                <a:solidFill>
                  <a:srgbClr val="FFC62F"/>
                </a:solidFill>
                <a:latin typeface="Proxima Nova" panose="02000506030000020004" pitchFamily="2" charset="0"/>
                <a:ea typeface="Open Sans" panose="020B0606030504020204" pitchFamily="34" charset="0"/>
                <a:cs typeface="Open Sans" panose="020B0606030504020204" pitchFamily="34" charset="0"/>
              </a:endParaRPr>
            </a:p>
          </p:txBody>
        </p:sp>
        <p:pic>
          <p:nvPicPr>
            <p:cNvPr id="33" name="Graphic 32" descr="Tick">
              <a:extLst>
                <a:ext uri="{FF2B5EF4-FFF2-40B4-BE49-F238E27FC236}">
                  <a16:creationId xmlns:a16="http://schemas.microsoft.com/office/drawing/2014/main" id="{6CF1C506-7502-FE44-B4BE-43086DA4D2B4}"/>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196931" y="760685"/>
              <a:ext cx="330200" cy="330200"/>
            </a:xfrm>
            <a:prstGeom prst="rect">
              <a:avLst/>
            </a:prstGeom>
          </p:spPr>
        </p:pic>
      </p:grpSp>
      <p:sp>
        <p:nvSpPr>
          <p:cNvPr id="34" name="Rectangle 33">
            <a:extLst>
              <a:ext uri="{FF2B5EF4-FFF2-40B4-BE49-F238E27FC236}">
                <a16:creationId xmlns:a16="http://schemas.microsoft.com/office/drawing/2014/main" id="{C4DDCD0D-1D39-8E41-A4E9-90C4AA161747}"/>
              </a:ext>
            </a:extLst>
          </p:cNvPr>
          <p:cNvSpPr/>
          <p:nvPr/>
        </p:nvSpPr>
        <p:spPr>
          <a:xfrm>
            <a:off x="7558095" y="2252083"/>
            <a:ext cx="2004719" cy="307777"/>
          </a:xfrm>
          <a:prstGeom prst="rect">
            <a:avLst/>
          </a:prstGeom>
        </p:spPr>
        <p:txBody>
          <a:bodyPr wrap="square">
            <a:spAutoFit/>
          </a:bodyPr>
          <a:lstStyle/>
          <a:p>
            <a:r>
              <a:rPr lang="en-US" sz="1400" dirty="0">
                <a:solidFill>
                  <a:srgbClr val="000000"/>
                </a:solidFill>
                <a:latin typeface="Proxima Nova" panose="02000506030000020004" pitchFamily="2" charset="0"/>
              </a:rPr>
              <a:t>Cooking courses</a:t>
            </a:r>
          </a:p>
        </p:txBody>
      </p:sp>
      <p:grpSp>
        <p:nvGrpSpPr>
          <p:cNvPr id="75" name="Group 74">
            <a:extLst>
              <a:ext uri="{FF2B5EF4-FFF2-40B4-BE49-F238E27FC236}">
                <a16:creationId xmlns:a16="http://schemas.microsoft.com/office/drawing/2014/main" id="{D1B2827B-9D2A-B44C-9763-042580E51AE9}"/>
              </a:ext>
            </a:extLst>
          </p:cNvPr>
          <p:cNvGrpSpPr/>
          <p:nvPr/>
        </p:nvGrpSpPr>
        <p:grpSpPr>
          <a:xfrm>
            <a:off x="7024164" y="2845935"/>
            <a:ext cx="381646" cy="381646"/>
            <a:chOff x="7069138" y="632892"/>
            <a:chExt cx="585787" cy="585787"/>
          </a:xfrm>
        </p:grpSpPr>
        <p:sp>
          <p:nvSpPr>
            <p:cNvPr id="76" name="Oval 75">
              <a:extLst>
                <a:ext uri="{FF2B5EF4-FFF2-40B4-BE49-F238E27FC236}">
                  <a16:creationId xmlns:a16="http://schemas.microsoft.com/office/drawing/2014/main" id="{E18D3D1A-B734-CB47-801C-6C05A4B52C05}"/>
                </a:ext>
              </a:extLst>
            </p:cNvPr>
            <p:cNvSpPr/>
            <p:nvPr/>
          </p:nvSpPr>
          <p:spPr>
            <a:xfrm>
              <a:off x="7069138" y="632892"/>
              <a:ext cx="585787" cy="5857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b="1" dirty="0">
                <a:solidFill>
                  <a:srgbClr val="FFC62F"/>
                </a:solidFill>
                <a:latin typeface="Proxima Nova" panose="02000506030000020004" pitchFamily="2" charset="0"/>
                <a:ea typeface="Open Sans" panose="020B0606030504020204" pitchFamily="34" charset="0"/>
                <a:cs typeface="Open Sans" panose="020B0606030504020204" pitchFamily="34" charset="0"/>
              </a:endParaRPr>
            </a:p>
          </p:txBody>
        </p:sp>
        <p:pic>
          <p:nvPicPr>
            <p:cNvPr id="77" name="Graphic 76" descr="Tick">
              <a:extLst>
                <a:ext uri="{FF2B5EF4-FFF2-40B4-BE49-F238E27FC236}">
                  <a16:creationId xmlns:a16="http://schemas.microsoft.com/office/drawing/2014/main" id="{DD3C6B80-67D0-7D40-B32E-3F2BBAB0DCBC}"/>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196931" y="760685"/>
              <a:ext cx="330200" cy="330200"/>
            </a:xfrm>
            <a:prstGeom prst="rect">
              <a:avLst/>
            </a:prstGeom>
          </p:spPr>
        </p:pic>
      </p:grpSp>
      <p:sp>
        <p:nvSpPr>
          <p:cNvPr id="78" name="Rectangle 77">
            <a:extLst>
              <a:ext uri="{FF2B5EF4-FFF2-40B4-BE49-F238E27FC236}">
                <a16:creationId xmlns:a16="http://schemas.microsoft.com/office/drawing/2014/main" id="{B6187614-91B7-9642-89E5-B62A4A5B523E}"/>
              </a:ext>
            </a:extLst>
          </p:cNvPr>
          <p:cNvSpPr/>
          <p:nvPr/>
        </p:nvSpPr>
        <p:spPr>
          <a:xfrm>
            <a:off x="7558095" y="2898259"/>
            <a:ext cx="2004719" cy="307777"/>
          </a:xfrm>
          <a:prstGeom prst="rect">
            <a:avLst/>
          </a:prstGeom>
        </p:spPr>
        <p:txBody>
          <a:bodyPr wrap="square">
            <a:spAutoFit/>
          </a:bodyPr>
          <a:lstStyle/>
          <a:p>
            <a:r>
              <a:rPr lang="en-US" sz="1400" dirty="0">
                <a:solidFill>
                  <a:srgbClr val="000000"/>
                </a:solidFill>
                <a:latin typeface="Proxima Nova" panose="02000506030000020004" pitchFamily="2" charset="0"/>
              </a:rPr>
              <a:t>Intuitive recipe archive</a:t>
            </a:r>
          </a:p>
        </p:txBody>
      </p:sp>
      <p:grpSp>
        <p:nvGrpSpPr>
          <p:cNvPr id="79" name="Group 78">
            <a:extLst>
              <a:ext uri="{FF2B5EF4-FFF2-40B4-BE49-F238E27FC236}">
                <a16:creationId xmlns:a16="http://schemas.microsoft.com/office/drawing/2014/main" id="{8E059C55-F461-F948-9289-6F1704E947C7}"/>
              </a:ext>
            </a:extLst>
          </p:cNvPr>
          <p:cNvGrpSpPr/>
          <p:nvPr/>
        </p:nvGrpSpPr>
        <p:grpSpPr>
          <a:xfrm>
            <a:off x="7024164" y="3544434"/>
            <a:ext cx="381646" cy="381646"/>
            <a:chOff x="7069138" y="632892"/>
            <a:chExt cx="585787" cy="585787"/>
          </a:xfrm>
        </p:grpSpPr>
        <p:sp>
          <p:nvSpPr>
            <p:cNvPr id="80" name="Oval 79">
              <a:extLst>
                <a:ext uri="{FF2B5EF4-FFF2-40B4-BE49-F238E27FC236}">
                  <a16:creationId xmlns:a16="http://schemas.microsoft.com/office/drawing/2014/main" id="{CB8084E2-C792-D64A-B04F-6E2ADB1F8CA0}"/>
                </a:ext>
              </a:extLst>
            </p:cNvPr>
            <p:cNvSpPr/>
            <p:nvPr/>
          </p:nvSpPr>
          <p:spPr>
            <a:xfrm>
              <a:off x="7069138" y="632892"/>
              <a:ext cx="585787" cy="5857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b="1" dirty="0">
                <a:solidFill>
                  <a:srgbClr val="FFC62F"/>
                </a:solidFill>
                <a:latin typeface="Proxima Nova" panose="02000506030000020004" pitchFamily="2" charset="0"/>
                <a:ea typeface="Open Sans" panose="020B0606030504020204" pitchFamily="34" charset="0"/>
                <a:cs typeface="Open Sans" panose="020B0606030504020204" pitchFamily="34" charset="0"/>
              </a:endParaRPr>
            </a:p>
          </p:txBody>
        </p:sp>
        <p:pic>
          <p:nvPicPr>
            <p:cNvPr id="81" name="Graphic 80" descr="Tick">
              <a:extLst>
                <a:ext uri="{FF2B5EF4-FFF2-40B4-BE49-F238E27FC236}">
                  <a16:creationId xmlns:a16="http://schemas.microsoft.com/office/drawing/2014/main" id="{22EC2FB0-B611-7842-8C30-1C6C6519696E}"/>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196931" y="760685"/>
              <a:ext cx="330200" cy="330200"/>
            </a:xfrm>
            <a:prstGeom prst="rect">
              <a:avLst/>
            </a:prstGeom>
          </p:spPr>
        </p:pic>
      </p:grpSp>
      <p:sp>
        <p:nvSpPr>
          <p:cNvPr id="82" name="Rectangle 81">
            <a:extLst>
              <a:ext uri="{FF2B5EF4-FFF2-40B4-BE49-F238E27FC236}">
                <a16:creationId xmlns:a16="http://schemas.microsoft.com/office/drawing/2014/main" id="{DA73A6F2-8E31-3342-A3ED-FC1CFD46E87E}"/>
              </a:ext>
            </a:extLst>
          </p:cNvPr>
          <p:cNvSpPr/>
          <p:nvPr/>
        </p:nvSpPr>
        <p:spPr>
          <a:xfrm>
            <a:off x="7558095" y="3596758"/>
            <a:ext cx="3414705" cy="307777"/>
          </a:xfrm>
          <a:prstGeom prst="rect">
            <a:avLst/>
          </a:prstGeom>
        </p:spPr>
        <p:txBody>
          <a:bodyPr wrap="square">
            <a:spAutoFit/>
          </a:bodyPr>
          <a:lstStyle/>
          <a:p>
            <a:r>
              <a:rPr lang="en-US" sz="1400" dirty="0">
                <a:solidFill>
                  <a:srgbClr val="000000"/>
                </a:solidFill>
                <a:latin typeface="Proxima Nova" panose="02000506030000020004" pitchFamily="2" charset="0"/>
              </a:rPr>
              <a:t>Celebrity </a:t>
            </a:r>
            <a:r>
              <a:rPr lang="en-US" sz="1400" dirty="0" err="1">
                <a:solidFill>
                  <a:srgbClr val="000000"/>
                </a:solidFill>
                <a:latin typeface="Proxima Nova" panose="02000506030000020004" pitchFamily="2" charset="0"/>
              </a:rPr>
              <a:t>Venners</a:t>
            </a:r>
            <a:r>
              <a:rPr lang="en-US" sz="1400" dirty="0">
                <a:solidFill>
                  <a:srgbClr val="000000"/>
                </a:solidFill>
                <a:latin typeface="Proxima Nova" panose="02000506030000020004" pitchFamily="2" charset="0"/>
              </a:rPr>
              <a:t>’ cooking videos </a:t>
            </a:r>
          </a:p>
        </p:txBody>
      </p:sp>
      <p:grpSp>
        <p:nvGrpSpPr>
          <p:cNvPr id="83" name="Group 82">
            <a:extLst>
              <a:ext uri="{FF2B5EF4-FFF2-40B4-BE49-F238E27FC236}">
                <a16:creationId xmlns:a16="http://schemas.microsoft.com/office/drawing/2014/main" id="{EF4F807C-04D1-EB48-8620-F4AADD807C48}"/>
              </a:ext>
            </a:extLst>
          </p:cNvPr>
          <p:cNvGrpSpPr/>
          <p:nvPr/>
        </p:nvGrpSpPr>
        <p:grpSpPr>
          <a:xfrm>
            <a:off x="7024164" y="4190609"/>
            <a:ext cx="381646" cy="381646"/>
            <a:chOff x="7069138" y="632892"/>
            <a:chExt cx="585787" cy="585787"/>
          </a:xfrm>
        </p:grpSpPr>
        <p:sp>
          <p:nvSpPr>
            <p:cNvPr id="84" name="Oval 83">
              <a:extLst>
                <a:ext uri="{FF2B5EF4-FFF2-40B4-BE49-F238E27FC236}">
                  <a16:creationId xmlns:a16="http://schemas.microsoft.com/office/drawing/2014/main" id="{B659BBB4-C258-284B-87B0-CEC6F3FDCFD9}"/>
                </a:ext>
              </a:extLst>
            </p:cNvPr>
            <p:cNvSpPr/>
            <p:nvPr/>
          </p:nvSpPr>
          <p:spPr>
            <a:xfrm>
              <a:off x="7069138" y="632892"/>
              <a:ext cx="585787" cy="5857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b="1" dirty="0">
                <a:solidFill>
                  <a:srgbClr val="FFC62F"/>
                </a:solidFill>
                <a:latin typeface="Proxima Nova" panose="02000506030000020004" pitchFamily="2" charset="0"/>
                <a:ea typeface="Open Sans" panose="020B0606030504020204" pitchFamily="34" charset="0"/>
                <a:cs typeface="Open Sans" panose="020B0606030504020204" pitchFamily="34" charset="0"/>
              </a:endParaRPr>
            </a:p>
          </p:txBody>
        </p:sp>
        <p:pic>
          <p:nvPicPr>
            <p:cNvPr id="85" name="Graphic 84" descr="Tick">
              <a:extLst>
                <a:ext uri="{FF2B5EF4-FFF2-40B4-BE49-F238E27FC236}">
                  <a16:creationId xmlns:a16="http://schemas.microsoft.com/office/drawing/2014/main" id="{67441D2B-C3CD-0643-87B5-49DB75BE3597}"/>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196931" y="760685"/>
              <a:ext cx="330200" cy="330200"/>
            </a:xfrm>
            <a:prstGeom prst="rect">
              <a:avLst/>
            </a:prstGeom>
          </p:spPr>
        </p:pic>
      </p:grpSp>
      <p:sp>
        <p:nvSpPr>
          <p:cNvPr id="86" name="Rectangle 85">
            <a:extLst>
              <a:ext uri="{FF2B5EF4-FFF2-40B4-BE49-F238E27FC236}">
                <a16:creationId xmlns:a16="http://schemas.microsoft.com/office/drawing/2014/main" id="{20422A89-AD88-D146-9290-CBBBB4D3B7F7}"/>
              </a:ext>
            </a:extLst>
          </p:cNvPr>
          <p:cNvSpPr/>
          <p:nvPr/>
        </p:nvSpPr>
        <p:spPr>
          <a:xfrm>
            <a:off x="7558094" y="4242933"/>
            <a:ext cx="3231941" cy="307777"/>
          </a:xfrm>
          <a:prstGeom prst="rect">
            <a:avLst/>
          </a:prstGeom>
        </p:spPr>
        <p:txBody>
          <a:bodyPr wrap="square">
            <a:spAutoFit/>
          </a:bodyPr>
          <a:lstStyle/>
          <a:p>
            <a:r>
              <a:rPr lang="en-US" sz="1400" dirty="0">
                <a:solidFill>
                  <a:srgbClr val="000000"/>
                </a:solidFill>
                <a:latin typeface="Proxima Nova" panose="02000506030000020004" pitchFamily="2" charset="0"/>
              </a:rPr>
              <a:t>Tips to eat seasonal</a:t>
            </a:r>
          </a:p>
        </p:txBody>
      </p:sp>
      <p:grpSp>
        <p:nvGrpSpPr>
          <p:cNvPr id="87" name="Group 86">
            <a:extLst>
              <a:ext uri="{FF2B5EF4-FFF2-40B4-BE49-F238E27FC236}">
                <a16:creationId xmlns:a16="http://schemas.microsoft.com/office/drawing/2014/main" id="{02D391F3-E3D0-2349-AA31-800F8236FCE8}"/>
              </a:ext>
            </a:extLst>
          </p:cNvPr>
          <p:cNvGrpSpPr/>
          <p:nvPr/>
        </p:nvGrpSpPr>
        <p:grpSpPr>
          <a:xfrm>
            <a:off x="7024164" y="4883316"/>
            <a:ext cx="381646" cy="381646"/>
            <a:chOff x="7069138" y="632892"/>
            <a:chExt cx="585787" cy="585787"/>
          </a:xfrm>
        </p:grpSpPr>
        <p:sp>
          <p:nvSpPr>
            <p:cNvPr id="88" name="Oval 87">
              <a:extLst>
                <a:ext uri="{FF2B5EF4-FFF2-40B4-BE49-F238E27FC236}">
                  <a16:creationId xmlns:a16="http://schemas.microsoft.com/office/drawing/2014/main" id="{AAB7F8E0-6065-5C49-918E-A6EEBC202898}"/>
                </a:ext>
              </a:extLst>
            </p:cNvPr>
            <p:cNvSpPr/>
            <p:nvPr/>
          </p:nvSpPr>
          <p:spPr>
            <a:xfrm>
              <a:off x="7069138" y="632892"/>
              <a:ext cx="585787" cy="5857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b="1" dirty="0">
                <a:solidFill>
                  <a:srgbClr val="FFC62F"/>
                </a:solidFill>
                <a:latin typeface="Proxima Nova" panose="02000506030000020004" pitchFamily="2" charset="0"/>
                <a:ea typeface="Open Sans" panose="020B0606030504020204" pitchFamily="34" charset="0"/>
                <a:cs typeface="Open Sans" panose="020B0606030504020204" pitchFamily="34" charset="0"/>
              </a:endParaRPr>
            </a:p>
          </p:txBody>
        </p:sp>
        <p:pic>
          <p:nvPicPr>
            <p:cNvPr id="89" name="Graphic 88" descr="Tick">
              <a:extLst>
                <a:ext uri="{FF2B5EF4-FFF2-40B4-BE49-F238E27FC236}">
                  <a16:creationId xmlns:a16="http://schemas.microsoft.com/office/drawing/2014/main" id="{498F2BAE-6847-224F-97BC-532411F75C68}"/>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196931" y="760685"/>
              <a:ext cx="330200" cy="330200"/>
            </a:xfrm>
            <a:prstGeom prst="rect">
              <a:avLst/>
            </a:prstGeom>
          </p:spPr>
        </p:pic>
      </p:grpSp>
      <p:sp>
        <p:nvSpPr>
          <p:cNvPr id="90" name="Rectangle 89">
            <a:extLst>
              <a:ext uri="{FF2B5EF4-FFF2-40B4-BE49-F238E27FC236}">
                <a16:creationId xmlns:a16="http://schemas.microsoft.com/office/drawing/2014/main" id="{61C71E98-20BE-0249-9D7D-7DF6454E9D12}"/>
              </a:ext>
            </a:extLst>
          </p:cNvPr>
          <p:cNvSpPr/>
          <p:nvPr/>
        </p:nvSpPr>
        <p:spPr>
          <a:xfrm>
            <a:off x="7558095" y="4935640"/>
            <a:ext cx="2685500" cy="307777"/>
          </a:xfrm>
          <a:prstGeom prst="rect">
            <a:avLst/>
          </a:prstGeom>
        </p:spPr>
        <p:txBody>
          <a:bodyPr wrap="square">
            <a:spAutoFit/>
          </a:bodyPr>
          <a:lstStyle/>
          <a:p>
            <a:r>
              <a:rPr lang="en-US" sz="1400" dirty="0">
                <a:solidFill>
                  <a:srgbClr val="000000"/>
                </a:solidFill>
                <a:latin typeface="Proxima Nova" panose="02000506030000020004" pitchFamily="2" charset="0"/>
              </a:rPr>
              <a:t>Food waste tool</a:t>
            </a:r>
          </a:p>
        </p:txBody>
      </p:sp>
      <p:grpSp>
        <p:nvGrpSpPr>
          <p:cNvPr id="91" name="Group 90">
            <a:extLst>
              <a:ext uri="{FF2B5EF4-FFF2-40B4-BE49-F238E27FC236}">
                <a16:creationId xmlns:a16="http://schemas.microsoft.com/office/drawing/2014/main" id="{445D08AE-81B2-A743-9E5B-C1832FDE7E97}"/>
              </a:ext>
            </a:extLst>
          </p:cNvPr>
          <p:cNvGrpSpPr/>
          <p:nvPr/>
        </p:nvGrpSpPr>
        <p:grpSpPr>
          <a:xfrm>
            <a:off x="7024164" y="5531040"/>
            <a:ext cx="381646" cy="381646"/>
            <a:chOff x="7069138" y="632892"/>
            <a:chExt cx="585787" cy="585787"/>
          </a:xfrm>
        </p:grpSpPr>
        <p:sp>
          <p:nvSpPr>
            <p:cNvPr id="92" name="Oval 91">
              <a:extLst>
                <a:ext uri="{FF2B5EF4-FFF2-40B4-BE49-F238E27FC236}">
                  <a16:creationId xmlns:a16="http://schemas.microsoft.com/office/drawing/2014/main" id="{0C294033-272D-2A4B-B3E2-E81DAFDA5907}"/>
                </a:ext>
              </a:extLst>
            </p:cNvPr>
            <p:cNvSpPr/>
            <p:nvPr/>
          </p:nvSpPr>
          <p:spPr>
            <a:xfrm>
              <a:off x="7069138" y="632892"/>
              <a:ext cx="585787" cy="5857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b="1" dirty="0">
                <a:solidFill>
                  <a:srgbClr val="FFC62F"/>
                </a:solidFill>
                <a:latin typeface="Proxima Nova" panose="02000506030000020004" pitchFamily="2" charset="0"/>
                <a:ea typeface="Open Sans" panose="020B0606030504020204" pitchFamily="34" charset="0"/>
                <a:cs typeface="Open Sans" panose="020B0606030504020204" pitchFamily="34" charset="0"/>
              </a:endParaRPr>
            </a:p>
          </p:txBody>
        </p:sp>
        <p:pic>
          <p:nvPicPr>
            <p:cNvPr id="93" name="Graphic 92" descr="Tick">
              <a:extLst>
                <a:ext uri="{FF2B5EF4-FFF2-40B4-BE49-F238E27FC236}">
                  <a16:creationId xmlns:a16="http://schemas.microsoft.com/office/drawing/2014/main" id="{855BB561-C121-E841-A013-CCCAF67A36B0}"/>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196931" y="760685"/>
              <a:ext cx="330200" cy="330200"/>
            </a:xfrm>
            <a:prstGeom prst="rect">
              <a:avLst/>
            </a:prstGeom>
          </p:spPr>
        </p:pic>
      </p:grpSp>
      <p:sp>
        <p:nvSpPr>
          <p:cNvPr id="94" name="Rectangle 93">
            <a:extLst>
              <a:ext uri="{FF2B5EF4-FFF2-40B4-BE49-F238E27FC236}">
                <a16:creationId xmlns:a16="http://schemas.microsoft.com/office/drawing/2014/main" id="{1A5E4544-8094-5F42-9350-0C2BE3CD4F9C}"/>
              </a:ext>
            </a:extLst>
          </p:cNvPr>
          <p:cNvSpPr/>
          <p:nvPr/>
        </p:nvSpPr>
        <p:spPr>
          <a:xfrm>
            <a:off x="7558095" y="5583364"/>
            <a:ext cx="3762063" cy="307777"/>
          </a:xfrm>
          <a:prstGeom prst="rect">
            <a:avLst/>
          </a:prstGeom>
        </p:spPr>
        <p:txBody>
          <a:bodyPr wrap="square">
            <a:spAutoFit/>
          </a:bodyPr>
          <a:lstStyle/>
          <a:p>
            <a:r>
              <a:rPr lang="en-US" sz="1400" dirty="0">
                <a:solidFill>
                  <a:srgbClr val="000000"/>
                </a:solidFill>
                <a:latin typeface="Proxima Nova" panose="02000506030000020004" pitchFamily="2" charset="0"/>
              </a:rPr>
              <a:t>Shopping lists </a:t>
            </a:r>
          </a:p>
        </p:txBody>
      </p:sp>
      <p:grpSp>
        <p:nvGrpSpPr>
          <p:cNvPr id="95" name="Group 94">
            <a:extLst>
              <a:ext uri="{FF2B5EF4-FFF2-40B4-BE49-F238E27FC236}">
                <a16:creationId xmlns:a16="http://schemas.microsoft.com/office/drawing/2014/main" id="{ACE9757B-E1EC-C74E-BC74-33C4D82CA3E6}"/>
              </a:ext>
            </a:extLst>
          </p:cNvPr>
          <p:cNvGrpSpPr/>
          <p:nvPr/>
        </p:nvGrpSpPr>
        <p:grpSpPr>
          <a:xfrm>
            <a:off x="7024164" y="6126440"/>
            <a:ext cx="381646" cy="381646"/>
            <a:chOff x="7069138" y="632892"/>
            <a:chExt cx="585787" cy="585787"/>
          </a:xfrm>
        </p:grpSpPr>
        <p:sp>
          <p:nvSpPr>
            <p:cNvPr id="96" name="Oval 95">
              <a:extLst>
                <a:ext uri="{FF2B5EF4-FFF2-40B4-BE49-F238E27FC236}">
                  <a16:creationId xmlns:a16="http://schemas.microsoft.com/office/drawing/2014/main" id="{02EAC938-89FF-134C-833E-9244FD0F02C8}"/>
                </a:ext>
              </a:extLst>
            </p:cNvPr>
            <p:cNvSpPr/>
            <p:nvPr/>
          </p:nvSpPr>
          <p:spPr>
            <a:xfrm>
              <a:off x="7069138" y="632892"/>
              <a:ext cx="585787" cy="5857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b="1" dirty="0">
                <a:solidFill>
                  <a:srgbClr val="FFC62F"/>
                </a:solidFill>
                <a:latin typeface="Proxima Nova" panose="02000506030000020004" pitchFamily="2" charset="0"/>
                <a:ea typeface="Open Sans" panose="020B0606030504020204" pitchFamily="34" charset="0"/>
                <a:cs typeface="Open Sans" panose="020B0606030504020204" pitchFamily="34" charset="0"/>
              </a:endParaRPr>
            </a:p>
          </p:txBody>
        </p:sp>
        <p:pic>
          <p:nvPicPr>
            <p:cNvPr id="97" name="Graphic 96" descr="Tick">
              <a:extLst>
                <a:ext uri="{FF2B5EF4-FFF2-40B4-BE49-F238E27FC236}">
                  <a16:creationId xmlns:a16="http://schemas.microsoft.com/office/drawing/2014/main" id="{55F8F7C8-ED0A-DD44-9601-C94C25EBA024}"/>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196931" y="760685"/>
              <a:ext cx="330200" cy="330200"/>
            </a:xfrm>
            <a:prstGeom prst="rect">
              <a:avLst/>
            </a:prstGeom>
          </p:spPr>
        </p:pic>
      </p:grpSp>
      <p:sp>
        <p:nvSpPr>
          <p:cNvPr id="98" name="Rectangle 97">
            <a:extLst>
              <a:ext uri="{FF2B5EF4-FFF2-40B4-BE49-F238E27FC236}">
                <a16:creationId xmlns:a16="http://schemas.microsoft.com/office/drawing/2014/main" id="{EEA9B09B-DC76-0D4A-BAA0-FDB7E2158F2D}"/>
              </a:ext>
            </a:extLst>
          </p:cNvPr>
          <p:cNvSpPr/>
          <p:nvPr/>
        </p:nvSpPr>
        <p:spPr>
          <a:xfrm>
            <a:off x="7558095" y="6178764"/>
            <a:ext cx="2685500" cy="307777"/>
          </a:xfrm>
          <a:prstGeom prst="rect">
            <a:avLst/>
          </a:prstGeom>
        </p:spPr>
        <p:txBody>
          <a:bodyPr wrap="square">
            <a:spAutoFit/>
          </a:bodyPr>
          <a:lstStyle/>
          <a:p>
            <a:r>
              <a:rPr lang="en-US" sz="1400" dirty="0">
                <a:solidFill>
                  <a:srgbClr val="000000"/>
                </a:solidFill>
                <a:latin typeface="Proxima Nova" panose="02000506030000020004" pitchFamily="2" charset="0"/>
              </a:rPr>
              <a:t>Carbon footprint calculator</a:t>
            </a:r>
          </a:p>
        </p:txBody>
      </p:sp>
      <p:sp>
        <p:nvSpPr>
          <p:cNvPr id="37" name="Rectangle 36">
            <a:extLst>
              <a:ext uri="{FF2B5EF4-FFF2-40B4-BE49-F238E27FC236}">
                <a16:creationId xmlns:a16="http://schemas.microsoft.com/office/drawing/2014/main" id="{901B70B9-D15F-1A4A-AEB6-A39D484E4F36}"/>
              </a:ext>
            </a:extLst>
          </p:cNvPr>
          <p:cNvSpPr/>
          <p:nvPr/>
        </p:nvSpPr>
        <p:spPr>
          <a:xfrm>
            <a:off x="5950928" y="1489037"/>
            <a:ext cx="3009157" cy="369332"/>
          </a:xfrm>
          <a:prstGeom prst="rect">
            <a:avLst/>
          </a:prstGeom>
        </p:spPr>
        <p:txBody>
          <a:bodyPr wrap="none">
            <a:spAutoFit/>
          </a:bodyPr>
          <a:lstStyle/>
          <a:p>
            <a:r>
              <a:rPr lang="en-US" b="1" dirty="0">
                <a:solidFill>
                  <a:srgbClr val="000000"/>
                </a:solidFill>
                <a:latin typeface="Proxima Nova Alt" panose="02000506030000020004" pitchFamily="2" charset="77"/>
              </a:rPr>
              <a:t>For 9.90€/month one gets:</a:t>
            </a:r>
          </a:p>
        </p:txBody>
      </p:sp>
      <p:grpSp>
        <p:nvGrpSpPr>
          <p:cNvPr id="2" name="Group 1">
            <a:extLst>
              <a:ext uri="{FF2B5EF4-FFF2-40B4-BE49-F238E27FC236}">
                <a16:creationId xmlns:a16="http://schemas.microsoft.com/office/drawing/2014/main" id="{E499FB6F-42F3-9C4A-B4CD-4C2CD9060D68}"/>
              </a:ext>
            </a:extLst>
          </p:cNvPr>
          <p:cNvGrpSpPr/>
          <p:nvPr/>
        </p:nvGrpSpPr>
        <p:grpSpPr>
          <a:xfrm>
            <a:off x="9728191" y="-374940"/>
            <a:ext cx="2574699" cy="2574699"/>
            <a:chOff x="9769016" y="900963"/>
            <a:chExt cx="2574699" cy="2574699"/>
          </a:xfrm>
        </p:grpSpPr>
        <p:sp>
          <p:nvSpPr>
            <p:cNvPr id="104" name="Oval 103">
              <a:extLst>
                <a:ext uri="{FF2B5EF4-FFF2-40B4-BE49-F238E27FC236}">
                  <a16:creationId xmlns:a16="http://schemas.microsoft.com/office/drawing/2014/main" id="{8740E778-F5EC-5140-9B86-638C9564AC0E}"/>
                </a:ext>
              </a:extLst>
            </p:cNvPr>
            <p:cNvSpPr/>
            <p:nvPr/>
          </p:nvSpPr>
          <p:spPr>
            <a:xfrm>
              <a:off x="9769016" y="900963"/>
              <a:ext cx="2574699" cy="2574699"/>
            </a:xfrm>
            <a:prstGeom prst="ellipse">
              <a:avLst/>
            </a:prstGeom>
            <a:solidFill>
              <a:srgbClr val="FFC62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34640482-2902-0742-8AD5-DC0EA9AE5882}"/>
                </a:ext>
              </a:extLst>
            </p:cNvPr>
            <p:cNvSpPr txBox="1"/>
            <p:nvPr/>
          </p:nvSpPr>
          <p:spPr>
            <a:xfrm>
              <a:off x="10066191" y="1414929"/>
              <a:ext cx="2261454" cy="1815882"/>
            </a:xfrm>
            <a:prstGeom prst="rect">
              <a:avLst/>
            </a:prstGeom>
            <a:noFill/>
          </p:spPr>
          <p:txBody>
            <a:bodyPr wrap="square" rtlCol="0">
              <a:spAutoFit/>
            </a:bodyPr>
            <a:lstStyle/>
            <a:p>
              <a:r>
                <a:rPr lang="en-US" sz="1600" b="1" i="1" dirty="0">
                  <a:latin typeface="Proxima Nova" panose="02000506030000020004" pitchFamily="2" charset="0"/>
                </a:rPr>
                <a:t>THE REVENUE IS USED FOR </a:t>
              </a:r>
              <a:r>
                <a:rPr lang="en-US" sz="1600" b="1" i="1" dirty="0">
                  <a:solidFill>
                    <a:schemeClr val="bg1"/>
                  </a:solidFill>
                  <a:latin typeface="Proxima Nova" panose="02000506030000020004" pitchFamily="2" charset="0"/>
                </a:rPr>
                <a:t>PROVIDING VENNER NUTRITION BOXES </a:t>
              </a:r>
              <a:r>
                <a:rPr lang="en-US" sz="1600" b="1" i="1" dirty="0">
                  <a:latin typeface="Proxima Nova" panose="02000506030000020004" pitchFamily="2" charset="0"/>
                </a:rPr>
                <a:t>TO UNDERPRIVILEGED FAMILIES</a:t>
              </a:r>
            </a:p>
          </p:txBody>
        </p:sp>
      </p:grpSp>
      <p:pic>
        <p:nvPicPr>
          <p:cNvPr id="40" name="Picture 39">
            <a:extLst>
              <a:ext uri="{FF2B5EF4-FFF2-40B4-BE49-F238E27FC236}">
                <a16:creationId xmlns:a16="http://schemas.microsoft.com/office/drawing/2014/main" id="{2737F0B9-2074-6F42-A20E-717CCFD207D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799922" y="6300001"/>
            <a:ext cx="1098487" cy="353997"/>
          </a:xfrm>
          <a:prstGeom prst="rect">
            <a:avLst/>
          </a:prstGeom>
        </p:spPr>
      </p:pic>
      <p:pic>
        <p:nvPicPr>
          <p:cNvPr id="4" name="Picture 3" descr="A picture containing table, indoor, computer, sitting&#10;&#10;Description automatically generated">
            <a:extLst>
              <a:ext uri="{FF2B5EF4-FFF2-40B4-BE49-F238E27FC236}">
                <a16:creationId xmlns:a16="http://schemas.microsoft.com/office/drawing/2014/main" id="{B643D535-41FF-7842-966D-36491B22C89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151659" y="2470758"/>
            <a:ext cx="4189775" cy="2619773"/>
          </a:xfrm>
          <a:prstGeom prst="rect">
            <a:avLst/>
          </a:prstGeom>
        </p:spPr>
      </p:pic>
    </p:spTree>
    <p:extLst>
      <p:ext uri="{BB962C8B-B14F-4D97-AF65-F5344CB8AC3E}">
        <p14:creationId xmlns:p14="http://schemas.microsoft.com/office/powerpoint/2010/main" val="3022441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10862E7B-A93B-3748-9E5D-3C11B98144A2}"/>
              </a:ext>
            </a:extLst>
          </p:cNvPr>
          <p:cNvSpPr/>
          <p:nvPr/>
        </p:nvSpPr>
        <p:spPr>
          <a:xfrm>
            <a:off x="4244920" y="0"/>
            <a:ext cx="7947079" cy="6858000"/>
          </a:xfrm>
          <a:prstGeom prst="rect">
            <a:avLst/>
          </a:prstGeom>
          <a:solidFill>
            <a:srgbClr val="E3EFF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Rectangle 12">
            <a:extLst>
              <a:ext uri="{FF2B5EF4-FFF2-40B4-BE49-F238E27FC236}">
                <a16:creationId xmlns:a16="http://schemas.microsoft.com/office/drawing/2014/main" id="{B415B70A-2C95-B64A-9572-AB04D4BB92D3}"/>
              </a:ext>
            </a:extLst>
          </p:cNvPr>
          <p:cNvSpPr/>
          <p:nvPr/>
        </p:nvSpPr>
        <p:spPr>
          <a:xfrm>
            <a:off x="1" y="0"/>
            <a:ext cx="5995989" cy="1073715"/>
          </a:xfrm>
          <a:prstGeom prst="rect">
            <a:avLst/>
          </a:prstGeom>
          <a:solidFill>
            <a:srgbClr val="FFC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E83EA3A-5D54-2F49-A820-CBEA999C179C}"/>
              </a:ext>
            </a:extLst>
          </p:cNvPr>
          <p:cNvSpPr/>
          <p:nvPr/>
        </p:nvSpPr>
        <p:spPr>
          <a:xfrm>
            <a:off x="273198" y="275247"/>
            <a:ext cx="7437418" cy="1031051"/>
          </a:xfrm>
          <a:prstGeom prst="rect">
            <a:avLst/>
          </a:prstGeom>
        </p:spPr>
        <p:txBody>
          <a:bodyPr wrap="square">
            <a:spAutoFit/>
          </a:bodyPr>
          <a:lstStyle/>
          <a:p>
            <a:pPr>
              <a:spcAft>
                <a:spcPts val="600"/>
              </a:spcAft>
            </a:pPr>
            <a:r>
              <a:rPr lang="en-US" sz="2800" b="1" dirty="0">
                <a:solidFill>
                  <a:srgbClr val="000000"/>
                </a:solidFill>
                <a:latin typeface="Proxima Nova Alt" panose="02000506030000020004" pitchFamily="2" charset="77"/>
              </a:rPr>
              <a:t>MONTHLY </a:t>
            </a:r>
          </a:p>
          <a:p>
            <a:pPr>
              <a:spcAft>
                <a:spcPts val="600"/>
              </a:spcAft>
            </a:pPr>
            <a:r>
              <a:rPr lang="en-US" sz="2800" b="1" dirty="0">
                <a:solidFill>
                  <a:srgbClr val="000000"/>
                </a:solidFill>
                <a:latin typeface="Proxima Nova Alt" panose="02000506030000020004" pitchFamily="2" charset="77"/>
              </a:rPr>
              <a:t>VENNER SEASONAL BOX  </a:t>
            </a:r>
          </a:p>
        </p:txBody>
      </p:sp>
      <p:grpSp>
        <p:nvGrpSpPr>
          <p:cNvPr id="49" name="Group 48">
            <a:extLst>
              <a:ext uri="{FF2B5EF4-FFF2-40B4-BE49-F238E27FC236}">
                <a16:creationId xmlns:a16="http://schemas.microsoft.com/office/drawing/2014/main" id="{733A1F8B-A3FE-1F40-9872-AB5898D70202}"/>
              </a:ext>
            </a:extLst>
          </p:cNvPr>
          <p:cNvGrpSpPr/>
          <p:nvPr/>
        </p:nvGrpSpPr>
        <p:grpSpPr>
          <a:xfrm>
            <a:off x="5611434" y="2647523"/>
            <a:ext cx="381646" cy="381646"/>
            <a:chOff x="7069138" y="632892"/>
            <a:chExt cx="585787" cy="585787"/>
          </a:xfrm>
        </p:grpSpPr>
        <p:sp>
          <p:nvSpPr>
            <p:cNvPr id="50" name="Oval 49">
              <a:extLst>
                <a:ext uri="{FF2B5EF4-FFF2-40B4-BE49-F238E27FC236}">
                  <a16:creationId xmlns:a16="http://schemas.microsoft.com/office/drawing/2014/main" id="{A6626E8D-CC61-5E44-A2AF-E7C665B2820A}"/>
                </a:ext>
              </a:extLst>
            </p:cNvPr>
            <p:cNvSpPr/>
            <p:nvPr/>
          </p:nvSpPr>
          <p:spPr>
            <a:xfrm>
              <a:off x="7069138" y="632892"/>
              <a:ext cx="585787" cy="5857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b="1" dirty="0">
                <a:solidFill>
                  <a:srgbClr val="FFC62F"/>
                </a:solidFill>
                <a:latin typeface="Proxima Nova" panose="02000506030000020004" pitchFamily="2" charset="0"/>
                <a:ea typeface="Open Sans" panose="020B0606030504020204" pitchFamily="34" charset="0"/>
                <a:cs typeface="Open Sans" panose="020B0606030504020204" pitchFamily="34" charset="0"/>
              </a:endParaRPr>
            </a:p>
          </p:txBody>
        </p:sp>
        <p:pic>
          <p:nvPicPr>
            <p:cNvPr id="51" name="Graphic 50" descr="Tick">
              <a:extLst>
                <a:ext uri="{FF2B5EF4-FFF2-40B4-BE49-F238E27FC236}">
                  <a16:creationId xmlns:a16="http://schemas.microsoft.com/office/drawing/2014/main" id="{7701286C-59F3-6144-B3AF-ACE3940C6131}"/>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196931" y="760685"/>
              <a:ext cx="330200" cy="330200"/>
            </a:xfrm>
            <a:prstGeom prst="rect">
              <a:avLst/>
            </a:prstGeom>
          </p:spPr>
        </p:pic>
      </p:grpSp>
      <p:sp>
        <p:nvSpPr>
          <p:cNvPr id="52" name="Rectangle 51">
            <a:extLst>
              <a:ext uri="{FF2B5EF4-FFF2-40B4-BE49-F238E27FC236}">
                <a16:creationId xmlns:a16="http://schemas.microsoft.com/office/drawing/2014/main" id="{8629241B-BDC6-FB43-98C3-5185D9DF5494}"/>
              </a:ext>
            </a:extLst>
          </p:cNvPr>
          <p:cNvSpPr/>
          <p:nvPr/>
        </p:nvSpPr>
        <p:spPr>
          <a:xfrm>
            <a:off x="6145365" y="2671309"/>
            <a:ext cx="4003636" cy="307777"/>
          </a:xfrm>
          <a:prstGeom prst="rect">
            <a:avLst/>
          </a:prstGeom>
        </p:spPr>
        <p:txBody>
          <a:bodyPr wrap="square">
            <a:spAutoFit/>
          </a:bodyPr>
          <a:lstStyle/>
          <a:p>
            <a:r>
              <a:rPr lang="en-US" sz="1400" dirty="0">
                <a:solidFill>
                  <a:srgbClr val="000000"/>
                </a:solidFill>
                <a:latin typeface="Proxima Nova" panose="02000506030000020004" pitchFamily="2" charset="0"/>
              </a:rPr>
              <a:t>Ingredients up to 4 people, 3+1 recipes </a:t>
            </a:r>
          </a:p>
        </p:txBody>
      </p:sp>
      <p:grpSp>
        <p:nvGrpSpPr>
          <p:cNvPr id="53" name="Group 52">
            <a:extLst>
              <a:ext uri="{FF2B5EF4-FFF2-40B4-BE49-F238E27FC236}">
                <a16:creationId xmlns:a16="http://schemas.microsoft.com/office/drawing/2014/main" id="{3028E6CE-B51F-1C42-9726-E7A6825AD2B8}"/>
              </a:ext>
            </a:extLst>
          </p:cNvPr>
          <p:cNvGrpSpPr/>
          <p:nvPr/>
        </p:nvGrpSpPr>
        <p:grpSpPr>
          <a:xfrm>
            <a:off x="5611434" y="3265161"/>
            <a:ext cx="381646" cy="381646"/>
            <a:chOff x="7069138" y="632892"/>
            <a:chExt cx="585787" cy="585787"/>
          </a:xfrm>
        </p:grpSpPr>
        <p:sp>
          <p:nvSpPr>
            <p:cNvPr id="54" name="Oval 53">
              <a:extLst>
                <a:ext uri="{FF2B5EF4-FFF2-40B4-BE49-F238E27FC236}">
                  <a16:creationId xmlns:a16="http://schemas.microsoft.com/office/drawing/2014/main" id="{B2D8DF03-95B5-CE48-85C0-2E5EE25F6276}"/>
                </a:ext>
              </a:extLst>
            </p:cNvPr>
            <p:cNvSpPr/>
            <p:nvPr/>
          </p:nvSpPr>
          <p:spPr>
            <a:xfrm>
              <a:off x="7069138" y="632892"/>
              <a:ext cx="585787" cy="5857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b="1" dirty="0">
                <a:solidFill>
                  <a:srgbClr val="FFC62F"/>
                </a:solidFill>
                <a:latin typeface="Proxima Nova" panose="02000506030000020004" pitchFamily="2" charset="0"/>
                <a:ea typeface="Open Sans" panose="020B0606030504020204" pitchFamily="34" charset="0"/>
                <a:cs typeface="Open Sans" panose="020B0606030504020204" pitchFamily="34" charset="0"/>
              </a:endParaRPr>
            </a:p>
          </p:txBody>
        </p:sp>
        <p:pic>
          <p:nvPicPr>
            <p:cNvPr id="55" name="Graphic 54" descr="Tick">
              <a:extLst>
                <a:ext uri="{FF2B5EF4-FFF2-40B4-BE49-F238E27FC236}">
                  <a16:creationId xmlns:a16="http://schemas.microsoft.com/office/drawing/2014/main" id="{62FD6735-1E06-9F4F-AA39-0C3DCA712B6A}"/>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196931" y="760685"/>
              <a:ext cx="330200" cy="330200"/>
            </a:xfrm>
            <a:prstGeom prst="rect">
              <a:avLst/>
            </a:prstGeom>
          </p:spPr>
        </p:pic>
      </p:grpSp>
      <p:sp>
        <p:nvSpPr>
          <p:cNvPr id="56" name="Rectangle 55">
            <a:extLst>
              <a:ext uri="{FF2B5EF4-FFF2-40B4-BE49-F238E27FC236}">
                <a16:creationId xmlns:a16="http://schemas.microsoft.com/office/drawing/2014/main" id="{CB743F51-D1CB-1147-9A53-73A63AEC8F91}"/>
              </a:ext>
            </a:extLst>
          </p:cNvPr>
          <p:cNvSpPr/>
          <p:nvPr/>
        </p:nvSpPr>
        <p:spPr>
          <a:xfrm>
            <a:off x="6145365" y="3203333"/>
            <a:ext cx="3495962" cy="523220"/>
          </a:xfrm>
          <a:prstGeom prst="rect">
            <a:avLst/>
          </a:prstGeom>
        </p:spPr>
        <p:txBody>
          <a:bodyPr wrap="square">
            <a:spAutoFit/>
          </a:bodyPr>
          <a:lstStyle/>
          <a:p>
            <a:r>
              <a:rPr lang="en-US" sz="1400" dirty="0">
                <a:solidFill>
                  <a:srgbClr val="000000"/>
                </a:solidFill>
                <a:latin typeface="Proxima Nova" panose="02000506030000020004" pitchFamily="2" charset="0"/>
              </a:rPr>
              <a:t>New skills, seasonal veggie ingredients, sustainable eating  </a:t>
            </a:r>
          </a:p>
        </p:txBody>
      </p:sp>
      <p:grpSp>
        <p:nvGrpSpPr>
          <p:cNvPr id="57" name="Group 56">
            <a:extLst>
              <a:ext uri="{FF2B5EF4-FFF2-40B4-BE49-F238E27FC236}">
                <a16:creationId xmlns:a16="http://schemas.microsoft.com/office/drawing/2014/main" id="{8200B41D-1A63-4442-A985-A4F6EEC5B973}"/>
              </a:ext>
            </a:extLst>
          </p:cNvPr>
          <p:cNvGrpSpPr/>
          <p:nvPr/>
        </p:nvGrpSpPr>
        <p:grpSpPr>
          <a:xfrm>
            <a:off x="5611434" y="3835239"/>
            <a:ext cx="381646" cy="381646"/>
            <a:chOff x="7069138" y="632892"/>
            <a:chExt cx="585787" cy="585787"/>
          </a:xfrm>
        </p:grpSpPr>
        <p:sp>
          <p:nvSpPr>
            <p:cNvPr id="58" name="Oval 57">
              <a:extLst>
                <a:ext uri="{FF2B5EF4-FFF2-40B4-BE49-F238E27FC236}">
                  <a16:creationId xmlns:a16="http://schemas.microsoft.com/office/drawing/2014/main" id="{D53870F3-E626-0245-8595-7F90F1152F0C}"/>
                </a:ext>
              </a:extLst>
            </p:cNvPr>
            <p:cNvSpPr/>
            <p:nvPr/>
          </p:nvSpPr>
          <p:spPr>
            <a:xfrm>
              <a:off x="7069138" y="632892"/>
              <a:ext cx="585787" cy="5857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b="1" dirty="0">
                <a:solidFill>
                  <a:srgbClr val="FFC62F"/>
                </a:solidFill>
                <a:latin typeface="Proxima Nova" panose="02000506030000020004" pitchFamily="2" charset="0"/>
                <a:ea typeface="Open Sans" panose="020B0606030504020204" pitchFamily="34" charset="0"/>
                <a:cs typeface="Open Sans" panose="020B0606030504020204" pitchFamily="34" charset="0"/>
              </a:endParaRPr>
            </a:p>
          </p:txBody>
        </p:sp>
        <p:pic>
          <p:nvPicPr>
            <p:cNvPr id="59" name="Graphic 58" descr="Tick">
              <a:extLst>
                <a:ext uri="{FF2B5EF4-FFF2-40B4-BE49-F238E27FC236}">
                  <a16:creationId xmlns:a16="http://schemas.microsoft.com/office/drawing/2014/main" id="{AC26F32C-0E20-E04F-8237-35EAB2DD6181}"/>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196931" y="760685"/>
              <a:ext cx="330200" cy="330200"/>
            </a:xfrm>
            <a:prstGeom prst="rect">
              <a:avLst/>
            </a:prstGeom>
          </p:spPr>
        </p:pic>
      </p:grpSp>
      <p:sp>
        <p:nvSpPr>
          <p:cNvPr id="61" name="Rectangle 60">
            <a:extLst>
              <a:ext uri="{FF2B5EF4-FFF2-40B4-BE49-F238E27FC236}">
                <a16:creationId xmlns:a16="http://schemas.microsoft.com/office/drawing/2014/main" id="{44178278-B3D8-D246-868A-62DFFDCD2CCA}"/>
              </a:ext>
            </a:extLst>
          </p:cNvPr>
          <p:cNvSpPr/>
          <p:nvPr/>
        </p:nvSpPr>
        <p:spPr>
          <a:xfrm>
            <a:off x="6145365" y="3816218"/>
            <a:ext cx="4191114" cy="523220"/>
          </a:xfrm>
          <a:prstGeom prst="rect">
            <a:avLst/>
          </a:prstGeom>
        </p:spPr>
        <p:txBody>
          <a:bodyPr wrap="square">
            <a:spAutoFit/>
          </a:bodyPr>
          <a:lstStyle/>
          <a:p>
            <a:r>
              <a:rPr lang="en-US" sz="1400" dirty="0">
                <a:solidFill>
                  <a:srgbClr val="000000"/>
                </a:solidFill>
                <a:latin typeface="Proxima Nova" panose="02000506030000020004" pitchFamily="2" charset="0"/>
              </a:rPr>
              <a:t>Booklet with simple inspiring recipes + e-cooking course</a:t>
            </a:r>
          </a:p>
        </p:txBody>
      </p:sp>
      <p:sp>
        <p:nvSpPr>
          <p:cNvPr id="102" name="Rectangle 101">
            <a:extLst>
              <a:ext uri="{FF2B5EF4-FFF2-40B4-BE49-F238E27FC236}">
                <a16:creationId xmlns:a16="http://schemas.microsoft.com/office/drawing/2014/main" id="{CF1CF1A0-7AC9-884E-8AA6-E5EBD29EFA6C}"/>
              </a:ext>
            </a:extLst>
          </p:cNvPr>
          <p:cNvSpPr/>
          <p:nvPr/>
        </p:nvSpPr>
        <p:spPr>
          <a:xfrm>
            <a:off x="5129678" y="1526951"/>
            <a:ext cx="5019323" cy="923330"/>
          </a:xfrm>
          <a:prstGeom prst="rect">
            <a:avLst/>
          </a:prstGeom>
        </p:spPr>
        <p:txBody>
          <a:bodyPr wrap="none">
            <a:spAutoFit/>
          </a:bodyPr>
          <a:lstStyle/>
          <a:p>
            <a:r>
              <a:rPr lang="en-US" b="1" dirty="0">
                <a:solidFill>
                  <a:srgbClr val="000000"/>
                </a:solidFill>
                <a:latin typeface="Proxima Nova Alt" panose="02000506030000020004" pitchFamily="2" charset="77"/>
              </a:rPr>
              <a:t>Carefully planned seasonal veggie food box </a:t>
            </a:r>
          </a:p>
          <a:p>
            <a:r>
              <a:rPr lang="en-US" b="1" dirty="0">
                <a:solidFill>
                  <a:srgbClr val="000000"/>
                </a:solidFill>
                <a:latin typeface="Proxima Nova Alt" panose="02000506030000020004" pitchFamily="2" charset="77"/>
              </a:rPr>
              <a:t>For B2B </a:t>
            </a:r>
            <a:r>
              <a:rPr lang="mr-IN" b="1" dirty="0">
                <a:solidFill>
                  <a:srgbClr val="000000"/>
                </a:solidFill>
                <a:latin typeface="Proxima Nova Alt" panose="02000506030000020004" pitchFamily="2" charset="77"/>
              </a:rPr>
              <a:t>–</a:t>
            </a:r>
            <a:r>
              <a:rPr lang="en-US" b="1" dirty="0">
                <a:solidFill>
                  <a:srgbClr val="000000"/>
                </a:solidFill>
                <a:latin typeface="Proxima Nova Alt" panose="02000506030000020004" pitchFamily="2" charset="77"/>
              </a:rPr>
              <a:t> wellbeing, new skills, </a:t>
            </a:r>
          </a:p>
          <a:p>
            <a:r>
              <a:rPr lang="en-US" b="1" dirty="0">
                <a:solidFill>
                  <a:srgbClr val="000000"/>
                </a:solidFill>
                <a:latin typeface="Proxima Nova Alt" panose="02000506030000020004" pitchFamily="2" charset="77"/>
              </a:rPr>
              <a:t>sustainable cooking </a:t>
            </a:r>
          </a:p>
        </p:txBody>
      </p:sp>
      <p:grpSp>
        <p:nvGrpSpPr>
          <p:cNvPr id="2" name="Group 1">
            <a:extLst>
              <a:ext uri="{FF2B5EF4-FFF2-40B4-BE49-F238E27FC236}">
                <a16:creationId xmlns:a16="http://schemas.microsoft.com/office/drawing/2014/main" id="{E2747455-BF24-AE46-813B-ABFC8069E965}"/>
              </a:ext>
            </a:extLst>
          </p:cNvPr>
          <p:cNvGrpSpPr/>
          <p:nvPr/>
        </p:nvGrpSpPr>
        <p:grpSpPr>
          <a:xfrm>
            <a:off x="9766707" y="-352193"/>
            <a:ext cx="2574699" cy="2574699"/>
            <a:chOff x="9541250" y="49858"/>
            <a:chExt cx="2574699" cy="2574699"/>
          </a:xfrm>
        </p:grpSpPr>
        <p:sp>
          <p:nvSpPr>
            <p:cNvPr id="104" name="Oval 103">
              <a:extLst>
                <a:ext uri="{FF2B5EF4-FFF2-40B4-BE49-F238E27FC236}">
                  <a16:creationId xmlns:a16="http://schemas.microsoft.com/office/drawing/2014/main" id="{5C45EAFA-4AF3-D048-B827-2DCB68227254}"/>
                </a:ext>
              </a:extLst>
            </p:cNvPr>
            <p:cNvSpPr/>
            <p:nvPr/>
          </p:nvSpPr>
          <p:spPr>
            <a:xfrm>
              <a:off x="9541250" y="49858"/>
              <a:ext cx="2574699" cy="2574699"/>
            </a:xfrm>
            <a:prstGeom prst="ellipse">
              <a:avLst/>
            </a:prstGeom>
            <a:solidFill>
              <a:srgbClr val="FFC62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59FE9EEB-941D-EF4B-93D7-F39A0BEA6AEA}"/>
                </a:ext>
              </a:extLst>
            </p:cNvPr>
            <p:cNvSpPr txBox="1"/>
            <p:nvPr/>
          </p:nvSpPr>
          <p:spPr>
            <a:xfrm>
              <a:off x="9732055" y="748643"/>
              <a:ext cx="2136009" cy="1200328"/>
            </a:xfrm>
            <a:prstGeom prst="rect">
              <a:avLst/>
            </a:prstGeom>
            <a:noFill/>
          </p:spPr>
          <p:txBody>
            <a:bodyPr wrap="square" rtlCol="0">
              <a:spAutoFit/>
            </a:bodyPr>
            <a:lstStyle/>
            <a:p>
              <a:pPr algn="ctr"/>
              <a:r>
                <a:rPr lang="en-US" sz="2400" b="1" i="1" dirty="0">
                  <a:latin typeface="Proxima Nova" panose="02000506030000020004" pitchFamily="2" charset="0"/>
                </a:rPr>
                <a:t>FOR EMPLOYEE </a:t>
              </a:r>
            </a:p>
            <a:p>
              <a:pPr algn="ctr"/>
              <a:r>
                <a:rPr lang="en-US" sz="2400" b="1" i="1" dirty="0">
                  <a:latin typeface="Proxima Nova" panose="02000506030000020004" pitchFamily="2" charset="0"/>
                </a:rPr>
                <a:t>WELLBEING </a:t>
              </a:r>
            </a:p>
          </p:txBody>
        </p:sp>
      </p:grpSp>
      <p:pic>
        <p:nvPicPr>
          <p:cNvPr id="30" name="Picture 29">
            <a:extLst>
              <a:ext uri="{FF2B5EF4-FFF2-40B4-BE49-F238E27FC236}">
                <a16:creationId xmlns:a16="http://schemas.microsoft.com/office/drawing/2014/main" id="{A95C38C7-30EC-9841-8868-60C42C0994B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99922" y="6300001"/>
            <a:ext cx="1098487" cy="353997"/>
          </a:xfrm>
          <a:prstGeom prst="rect">
            <a:avLst/>
          </a:prstGeom>
        </p:spPr>
      </p:pic>
      <p:grpSp>
        <p:nvGrpSpPr>
          <p:cNvPr id="27" name="Group 26">
            <a:extLst>
              <a:ext uri="{FF2B5EF4-FFF2-40B4-BE49-F238E27FC236}">
                <a16:creationId xmlns:a16="http://schemas.microsoft.com/office/drawing/2014/main" id="{F1CC9D6E-0F3F-FD40-8E19-7F443B69CBD4}"/>
              </a:ext>
            </a:extLst>
          </p:cNvPr>
          <p:cNvGrpSpPr/>
          <p:nvPr/>
        </p:nvGrpSpPr>
        <p:grpSpPr>
          <a:xfrm>
            <a:off x="5611434" y="4496407"/>
            <a:ext cx="381646" cy="381646"/>
            <a:chOff x="7069138" y="632892"/>
            <a:chExt cx="585787" cy="585787"/>
          </a:xfrm>
        </p:grpSpPr>
        <p:sp>
          <p:nvSpPr>
            <p:cNvPr id="28" name="Oval 27">
              <a:extLst>
                <a:ext uri="{FF2B5EF4-FFF2-40B4-BE49-F238E27FC236}">
                  <a16:creationId xmlns:a16="http://schemas.microsoft.com/office/drawing/2014/main" id="{9EE161E6-935B-CC40-8ABB-CF11C489B5F0}"/>
                </a:ext>
              </a:extLst>
            </p:cNvPr>
            <p:cNvSpPr/>
            <p:nvPr/>
          </p:nvSpPr>
          <p:spPr>
            <a:xfrm>
              <a:off x="7069138" y="632892"/>
              <a:ext cx="585787" cy="5857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b="1" dirty="0">
                <a:solidFill>
                  <a:srgbClr val="FFC62F"/>
                </a:solidFill>
                <a:latin typeface="Proxima Nova" panose="02000506030000020004" pitchFamily="2" charset="0"/>
                <a:ea typeface="Open Sans" panose="020B0606030504020204" pitchFamily="34" charset="0"/>
                <a:cs typeface="Open Sans" panose="020B0606030504020204" pitchFamily="34" charset="0"/>
              </a:endParaRPr>
            </a:p>
          </p:txBody>
        </p:sp>
        <p:pic>
          <p:nvPicPr>
            <p:cNvPr id="29" name="Graphic 28" descr="Tick">
              <a:extLst>
                <a:ext uri="{FF2B5EF4-FFF2-40B4-BE49-F238E27FC236}">
                  <a16:creationId xmlns:a16="http://schemas.microsoft.com/office/drawing/2014/main" id="{41D353E0-1586-414C-8728-B0EB76351C01}"/>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196931" y="760685"/>
              <a:ext cx="330200" cy="330200"/>
            </a:xfrm>
            <a:prstGeom prst="rect">
              <a:avLst/>
            </a:prstGeom>
          </p:spPr>
        </p:pic>
      </p:grpSp>
      <p:grpSp>
        <p:nvGrpSpPr>
          <p:cNvPr id="32" name="Group 31">
            <a:extLst>
              <a:ext uri="{FF2B5EF4-FFF2-40B4-BE49-F238E27FC236}">
                <a16:creationId xmlns:a16="http://schemas.microsoft.com/office/drawing/2014/main" id="{104C8A06-4A15-8540-A2A5-50D4E4308EB9}"/>
              </a:ext>
            </a:extLst>
          </p:cNvPr>
          <p:cNvGrpSpPr/>
          <p:nvPr/>
        </p:nvGrpSpPr>
        <p:grpSpPr>
          <a:xfrm>
            <a:off x="5614344" y="5107968"/>
            <a:ext cx="381646" cy="381646"/>
            <a:chOff x="7069138" y="632892"/>
            <a:chExt cx="585787" cy="585787"/>
          </a:xfrm>
        </p:grpSpPr>
        <p:sp>
          <p:nvSpPr>
            <p:cNvPr id="33" name="Oval 32">
              <a:extLst>
                <a:ext uri="{FF2B5EF4-FFF2-40B4-BE49-F238E27FC236}">
                  <a16:creationId xmlns:a16="http://schemas.microsoft.com/office/drawing/2014/main" id="{AC754CB8-98B4-C74C-B1D5-DCFF05168E7A}"/>
                </a:ext>
              </a:extLst>
            </p:cNvPr>
            <p:cNvSpPr/>
            <p:nvPr/>
          </p:nvSpPr>
          <p:spPr>
            <a:xfrm>
              <a:off x="7069138" y="632892"/>
              <a:ext cx="585787" cy="5857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b="1" dirty="0">
                <a:solidFill>
                  <a:srgbClr val="FFC62F"/>
                </a:solidFill>
                <a:latin typeface="Proxima Nova" panose="02000506030000020004" pitchFamily="2" charset="0"/>
                <a:ea typeface="Open Sans" panose="020B0606030504020204" pitchFamily="34" charset="0"/>
                <a:cs typeface="Open Sans" panose="020B0606030504020204" pitchFamily="34" charset="0"/>
              </a:endParaRPr>
            </a:p>
          </p:txBody>
        </p:sp>
        <p:pic>
          <p:nvPicPr>
            <p:cNvPr id="34" name="Graphic 33" descr="Tick">
              <a:extLst>
                <a:ext uri="{FF2B5EF4-FFF2-40B4-BE49-F238E27FC236}">
                  <a16:creationId xmlns:a16="http://schemas.microsoft.com/office/drawing/2014/main" id="{718364DB-CC0D-2B4A-9566-556379880364}"/>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196931" y="760685"/>
              <a:ext cx="330200" cy="330200"/>
            </a:xfrm>
            <a:prstGeom prst="rect">
              <a:avLst/>
            </a:prstGeom>
          </p:spPr>
        </p:pic>
      </p:grpSp>
      <p:sp>
        <p:nvSpPr>
          <p:cNvPr id="35" name="Rectangle 34">
            <a:extLst>
              <a:ext uri="{FF2B5EF4-FFF2-40B4-BE49-F238E27FC236}">
                <a16:creationId xmlns:a16="http://schemas.microsoft.com/office/drawing/2014/main" id="{BDF10A4D-D9FE-0B4B-8F13-48D6215D103F}"/>
              </a:ext>
            </a:extLst>
          </p:cNvPr>
          <p:cNvSpPr/>
          <p:nvPr/>
        </p:nvSpPr>
        <p:spPr>
          <a:xfrm>
            <a:off x="6131094" y="4540724"/>
            <a:ext cx="3231941" cy="307777"/>
          </a:xfrm>
          <a:prstGeom prst="rect">
            <a:avLst/>
          </a:prstGeom>
        </p:spPr>
        <p:txBody>
          <a:bodyPr wrap="square">
            <a:spAutoFit/>
          </a:bodyPr>
          <a:lstStyle/>
          <a:p>
            <a:r>
              <a:rPr lang="en-US" sz="1400" dirty="0">
                <a:solidFill>
                  <a:srgbClr val="000000"/>
                </a:solidFill>
                <a:latin typeface="Proxima Nova" panose="02000506030000020004" pitchFamily="2" charset="0"/>
              </a:rPr>
              <a:t>Home delivery</a:t>
            </a:r>
          </a:p>
        </p:txBody>
      </p:sp>
      <p:pic>
        <p:nvPicPr>
          <p:cNvPr id="3" name="Picture 2" descr="icon_box (5).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13394" y="1988616"/>
            <a:ext cx="4045009" cy="4432710"/>
          </a:xfrm>
          <a:prstGeom prst="rect">
            <a:avLst/>
          </a:prstGeom>
        </p:spPr>
      </p:pic>
      <p:sp>
        <p:nvSpPr>
          <p:cNvPr id="36" name="Rectangle 35">
            <a:extLst>
              <a:ext uri="{FF2B5EF4-FFF2-40B4-BE49-F238E27FC236}">
                <a16:creationId xmlns:a16="http://schemas.microsoft.com/office/drawing/2014/main" id="{BDF10A4D-D9FE-0B4B-8F13-48D6215D103F}"/>
              </a:ext>
            </a:extLst>
          </p:cNvPr>
          <p:cNvSpPr/>
          <p:nvPr/>
        </p:nvSpPr>
        <p:spPr>
          <a:xfrm>
            <a:off x="6155064" y="5081954"/>
            <a:ext cx="4110065" cy="523220"/>
          </a:xfrm>
          <a:prstGeom prst="rect">
            <a:avLst/>
          </a:prstGeom>
        </p:spPr>
        <p:txBody>
          <a:bodyPr wrap="square">
            <a:spAutoFit/>
          </a:bodyPr>
          <a:lstStyle/>
          <a:p>
            <a:r>
              <a:rPr lang="en-US" sz="1400" dirty="0">
                <a:solidFill>
                  <a:srgbClr val="000000"/>
                </a:solidFill>
                <a:latin typeface="Proxima Nova" panose="02000506030000020004" pitchFamily="2" charset="0"/>
              </a:rPr>
              <a:t>Supporting the good cause: part of the profit used for </a:t>
            </a:r>
            <a:r>
              <a:rPr lang="en-US" sz="1400" dirty="0" err="1">
                <a:solidFill>
                  <a:srgbClr val="000000"/>
                </a:solidFill>
                <a:latin typeface="Proxima Nova" panose="02000506030000020004" pitchFamily="2" charset="0"/>
              </a:rPr>
              <a:t>Venner</a:t>
            </a:r>
            <a:r>
              <a:rPr lang="en-US" sz="1400" dirty="0">
                <a:solidFill>
                  <a:srgbClr val="000000"/>
                </a:solidFill>
                <a:latin typeface="Proxima Nova" panose="02000506030000020004" pitchFamily="2" charset="0"/>
              </a:rPr>
              <a:t> Nutrition Boxes for families in need </a:t>
            </a:r>
          </a:p>
        </p:txBody>
      </p:sp>
      <p:sp>
        <p:nvSpPr>
          <p:cNvPr id="37" name="Rectangle 36">
            <a:extLst>
              <a:ext uri="{FF2B5EF4-FFF2-40B4-BE49-F238E27FC236}">
                <a16:creationId xmlns:a16="http://schemas.microsoft.com/office/drawing/2014/main" id="{CF1CF1A0-7AC9-884E-8AA6-E5EBD29EFA6C}"/>
              </a:ext>
            </a:extLst>
          </p:cNvPr>
          <p:cNvSpPr/>
          <p:nvPr/>
        </p:nvSpPr>
        <p:spPr>
          <a:xfrm>
            <a:off x="6015280" y="5976835"/>
            <a:ext cx="3390672" cy="646331"/>
          </a:xfrm>
          <a:prstGeom prst="rect">
            <a:avLst/>
          </a:prstGeom>
        </p:spPr>
        <p:txBody>
          <a:bodyPr wrap="none">
            <a:spAutoFit/>
          </a:bodyPr>
          <a:lstStyle/>
          <a:p>
            <a:r>
              <a:rPr lang="en-US" b="1" dirty="0">
                <a:solidFill>
                  <a:srgbClr val="000000"/>
                </a:solidFill>
                <a:latin typeface="Proxima Nova Alt" panose="02000506030000020004" pitchFamily="2" charset="77"/>
              </a:rPr>
              <a:t>Product launch in Finland for </a:t>
            </a:r>
          </a:p>
          <a:p>
            <a:r>
              <a:rPr lang="en-US" b="1" dirty="0">
                <a:solidFill>
                  <a:srgbClr val="000000"/>
                </a:solidFill>
                <a:latin typeface="Proxima Nova Alt" panose="02000506030000020004" pitchFamily="2" charset="77"/>
              </a:rPr>
              <a:t>Christmas season 2020! </a:t>
            </a:r>
          </a:p>
        </p:txBody>
      </p:sp>
    </p:spTree>
    <p:extLst>
      <p:ext uri="{BB962C8B-B14F-4D97-AF65-F5344CB8AC3E}">
        <p14:creationId xmlns:p14="http://schemas.microsoft.com/office/powerpoint/2010/main" val="1065394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415B70A-2C95-B64A-9572-AB04D4BB92D3}"/>
              </a:ext>
            </a:extLst>
          </p:cNvPr>
          <p:cNvSpPr/>
          <p:nvPr/>
        </p:nvSpPr>
        <p:spPr>
          <a:xfrm>
            <a:off x="1" y="0"/>
            <a:ext cx="5995989" cy="1073715"/>
          </a:xfrm>
          <a:prstGeom prst="rect">
            <a:avLst/>
          </a:prstGeom>
          <a:solidFill>
            <a:srgbClr val="FFC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E83EA3A-5D54-2F49-A820-CBEA999C179C}"/>
              </a:ext>
            </a:extLst>
          </p:cNvPr>
          <p:cNvSpPr/>
          <p:nvPr/>
        </p:nvSpPr>
        <p:spPr>
          <a:xfrm>
            <a:off x="273199" y="309113"/>
            <a:ext cx="5447118" cy="954107"/>
          </a:xfrm>
          <a:prstGeom prst="rect">
            <a:avLst/>
          </a:prstGeom>
        </p:spPr>
        <p:txBody>
          <a:bodyPr wrap="square">
            <a:spAutoFit/>
          </a:bodyPr>
          <a:lstStyle/>
          <a:p>
            <a:pPr>
              <a:spcAft>
                <a:spcPts val="600"/>
              </a:spcAft>
            </a:pPr>
            <a:r>
              <a:rPr lang="en-US" sz="2800" b="1" dirty="0">
                <a:solidFill>
                  <a:srgbClr val="000000"/>
                </a:solidFill>
                <a:latin typeface="Proxima Nova" panose="02000506030000020004" pitchFamily="2" charset="0"/>
              </a:rPr>
              <a:t>IMPACT AMONG FOOD INSECURE FAMILIES</a:t>
            </a:r>
          </a:p>
        </p:txBody>
      </p:sp>
      <p:sp>
        <p:nvSpPr>
          <p:cNvPr id="29" name="Rectangle 28">
            <a:extLst>
              <a:ext uri="{FF2B5EF4-FFF2-40B4-BE49-F238E27FC236}">
                <a16:creationId xmlns:a16="http://schemas.microsoft.com/office/drawing/2014/main" id="{02450691-318A-7744-8BC8-84FC0F6DFA9C}"/>
              </a:ext>
            </a:extLst>
          </p:cNvPr>
          <p:cNvSpPr/>
          <p:nvPr/>
        </p:nvSpPr>
        <p:spPr>
          <a:xfrm>
            <a:off x="598766" y="2399242"/>
            <a:ext cx="3765550" cy="3063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latin typeface="Proxima Nova" panose="02000506030000020004" pitchFamily="2" charset="0"/>
            </a:endParaRPr>
          </a:p>
        </p:txBody>
      </p:sp>
      <p:sp>
        <p:nvSpPr>
          <p:cNvPr id="30" name="Rectangle 29">
            <a:extLst>
              <a:ext uri="{FF2B5EF4-FFF2-40B4-BE49-F238E27FC236}">
                <a16:creationId xmlns:a16="http://schemas.microsoft.com/office/drawing/2014/main" id="{D09D07FC-7FEA-1940-8639-2E3AC580C920}"/>
              </a:ext>
            </a:extLst>
          </p:cNvPr>
          <p:cNvSpPr/>
          <p:nvPr/>
        </p:nvSpPr>
        <p:spPr>
          <a:xfrm>
            <a:off x="600354" y="2399242"/>
            <a:ext cx="2732087" cy="306388"/>
          </a:xfrm>
          <a:prstGeom prst="rect">
            <a:avLst/>
          </a:prstGeom>
          <a:solidFill>
            <a:srgbClr val="E3EFF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latin typeface="Proxima Nova" panose="02000506030000020004" pitchFamily="2" charset="0"/>
            </a:endParaRPr>
          </a:p>
        </p:txBody>
      </p:sp>
      <p:sp>
        <p:nvSpPr>
          <p:cNvPr id="31" name="TextBox 3">
            <a:extLst>
              <a:ext uri="{FF2B5EF4-FFF2-40B4-BE49-F238E27FC236}">
                <a16:creationId xmlns:a16="http://schemas.microsoft.com/office/drawing/2014/main" id="{D86598EB-FBBD-ED44-A200-8A908EFF97B3}"/>
              </a:ext>
            </a:extLst>
          </p:cNvPr>
          <p:cNvSpPr txBox="1">
            <a:spLocks noChangeArrowheads="1"/>
          </p:cNvSpPr>
          <p:nvPr/>
        </p:nvSpPr>
        <p:spPr bwMode="auto">
          <a:xfrm>
            <a:off x="535266" y="1983317"/>
            <a:ext cx="229076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200" dirty="0">
                <a:latin typeface="Proxima Nova" panose="02000506030000020004" pitchFamily="2" charset="0"/>
              </a:rPr>
              <a:t>Learned new skills</a:t>
            </a:r>
          </a:p>
        </p:txBody>
      </p:sp>
      <p:sp>
        <p:nvSpPr>
          <p:cNvPr id="32" name="TextBox 4">
            <a:extLst>
              <a:ext uri="{FF2B5EF4-FFF2-40B4-BE49-F238E27FC236}">
                <a16:creationId xmlns:a16="http://schemas.microsoft.com/office/drawing/2014/main" id="{B4D47F4E-FADB-204F-97B3-3747A5CB896C}"/>
              </a:ext>
            </a:extLst>
          </p:cNvPr>
          <p:cNvSpPr txBox="1">
            <a:spLocks noChangeArrowheads="1"/>
          </p:cNvSpPr>
          <p:nvPr/>
        </p:nvSpPr>
        <p:spPr bwMode="auto">
          <a:xfrm>
            <a:off x="4488141" y="2413530"/>
            <a:ext cx="85090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600" b="1" dirty="0">
                <a:latin typeface="Proxima Nova" panose="02000506030000020004" pitchFamily="2" charset="0"/>
              </a:rPr>
              <a:t>82%</a:t>
            </a:r>
          </a:p>
        </p:txBody>
      </p:sp>
      <p:sp>
        <p:nvSpPr>
          <p:cNvPr id="33" name="Rectangle 32">
            <a:extLst>
              <a:ext uri="{FF2B5EF4-FFF2-40B4-BE49-F238E27FC236}">
                <a16:creationId xmlns:a16="http://schemas.microsoft.com/office/drawing/2014/main" id="{0670C579-7B12-9E40-9CC1-630269F0BA13}"/>
              </a:ext>
            </a:extLst>
          </p:cNvPr>
          <p:cNvSpPr/>
          <p:nvPr/>
        </p:nvSpPr>
        <p:spPr>
          <a:xfrm>
            <a:off x="598766" y="3750205"/>
            <a:ext cx="3765550" cy="3063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latin typeface="Proxima Nova" panose="02000506030000020004" pitchFamily="2" charset="0"/>
            </a:endParaRPr>
          </a:p>
        </p:txBody>
      </p:sp>
      <p:sp>
        <p:nvSpPr>
          <p:cNvPr id="34" name="Rectangle 33">
            <a:extLst>
              <a:ext uri="{FF2B5EF4-FFF2-40B4-BE49-F238E27FC236}">
                <a16:creationId xmlns:a16="http://schemas.microsoft.com/office/drawing/2014/main" id="{AE23A4DE-3D48-AD4C-B2CA-1F0EC7E9AD3D}"/>
              </a:ext>
            </a:extLst>
          </p:cNvPr>
          <p:cNvSpPr/>
          <p:nvPr/>
        </p:nvSpPr>
        <p:spPr>
          <a:xfrm>
            <a:off x="600354" y="3750205"/>
            <a:ext cx="3602086" cy="306387"/>
          </a:xfrm>
          <a:prstGeom prst="rect">
            <a:avLst/>
          </a:prstGeom>
          <a:solidFill>
            <a:srgbClr val="E3EFF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latin typeface="Proxima Nova" panose="02000506030000020004" pitchFamily="2" charset="0"/>
            </a:endParaRPr>
          </a:p>
        </p:txBody>
      </p:sp>
      <p:sp>
        <p:nvSpPr>
          <p:cNvPr id="35" name="TextBox 7">
            <a:extLst>
              <a:ext uri="{FF2B5EF4-FFF2-40B4-BE49-F238E27FC236}">
                <a16:creationId xmlns:a16="http://schemas.microsoft.com/office/drawing/2014/main" id="{D7466831-1937-0E45-9468-FC1C566F6F5E}"/>
              </a:ext>
            </a:extLst>
          </p:cNvPr>
          <p:cNvSpPr txBox="1">
            <a:spLocks noChangeArrowheads="1"/>
          </p:cNvSpPr>
          <p:nvPr/>
        </p:nvSpPr>
        <p:spPr bwMode="auto">
          <a:xfrm>
            <a:off x="535266" y="3218690"/>
            <a:ext cx="388778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200" dirty="0">
                <a:latin typeface="Proxima Nova" panose="02000506030000020004" pitchFamily="2" charset="0"/>
              </a:rPr>
              <a:t>Said that VNB provided relief from a challenging life situation</a:t>
            </a:r>
          </a:p>
        </p:txBody>
      </p:sp>
      <p:sp>
        <p:nvSpPr>
          <p:cNvPr id="36" name="TextBox 8">
            <a:extLst>
              <a:ext uri="{FF2B5EF4-FFF2-40B4-BE49-F238E27FC236}">
                <a16:creationId xmlns:a16="http://schemas.microsoft.com/office/drawing/2014/main" id="{4595BA0D-EDB9-7642-80DE-6D78DB4EB61E}"/>
              </a:ext>
            </a:extLst>
          </p:cNvPr>
          <p:cNvSpPr txBox="1">
            <a:spLocks noChangeArrowheads="1"/>
          </p:cNvSpPr>
          <p:nvPr/>
        </p:nvSpPr>
        <p:spPr bwMode="auto">
          <a:xfrm>
            <a:off x="4488141" y="3764492"/>
            <a:ext cx="850900"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600" b="1" dirty="0">
                <a:latin typeface="Proxima Nova" panose="02000506030000020004" pitchFamily="2" charset="0"/>
              </a:rPr>
              <a:t>99%</a:t>
            </a:r>
          </a:p>
        </p:txBody>
      </p:sp>
      <p:sp>
        <p:nvSpPr>
          <p:cNvPr id="37" name="Rectangle 36">
            <a:extLst>
              <a:ext uri="{FF2B5EF4-FFF2-40B4-BE49-F238E27FC236}">
                <a16:creationId xmlns:a16="http://schemas.microsoft.com/office/drawing/2014/main" id="{962BA26D-5773-4949-A39B-7AAD3F04D7FE}"/>
              </a:ext>
            </a:extLst>
          </p:cNvPr>
          <p:cNvSpPr/>
          <p:nvPr/>
        </p:nvSpPr>
        <p:spPr>
          <a:xfrm>
            <a:off x="598766" y="5102755"/>
            <a:ext cx="3765550" cy="3063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latin typeface="Proxima Nova" panose="02000506030000020004" pitchFamily="2" charset="0"/>
            </a:endParaRPr>
          </a:p>
        </p:txBody>
      </p:sp>
      <p:sp>
        <p:nvSpPr>
          <p:cNvPr id="38" name="Rectangle 37">
            <a:extLst>
              <a:ext uri="{FF2B5EF4-FFF2-40B4-BE49-F238E27FC236}">
                <a16:creationId xmlns:a16="http://schemas.microsoft.com/office/drawing/2014/main" id="{9A267199-F6D6-3345-A586-CAA0830843A2}"/>
              </a:ext>
            </a:extLst>
          </p:cNvPr>
          <p:cNvSpPr/>
          <p:nvPr/>
        </p:nvSpPr>
        <p:spPr>
          <a:xfrm>
            <a:off x="600354" y="5102756"/>
            <a:ext cx="1691329" cy="306386"/>
          </a:xfrm>
          <a:prstGeom prst="rect">
            <a:avLst/>
          </a:prstGeom>
          <a:solidFill>
            <a:srgbClr val="E3EFF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latin typeface="Proxima Nova" panose="02000506030000020004" pitchFamily="2" charset="0"/>
            </a:endParaRPr>
          </a:p>
        </p:txBody>
      </p:sp>
      <p:sp>
        <p:nvSpPr>
          <p:cNvPr id="39" name="TextBox 11">
            <a:extLst>
              <a:ext uri="{FF2B5EF4-FFF2-40B4-BE49-F238E27FC236}">
                <a16:creationId xmlns:a16="http://schemas.microsoft.com/office/drawing/2014/main" id="{1271B38F-12E5-ED49-B9A4-1508DE44BB81}"/>
              </a:ext>
            </a:extLst>
          </p:cNvPr>
          <p:cNvSpPr txBox="1">
            <a:spLocks noChangeArrowheads="1"/>
          </p:cNvSpPr>
          <p:nvPr/>
        </p:nvSpPr>
        <p:spPr bwMode="auto">
          <a:xfrm>
            <a:off x="535266" y="4546127"/>
            <a:ext cx="382905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200" dirty="0">
                <a:latin typeface="Proxima Nova" panose="02000506030000020004" pitchFamily="2" charset="0"/>
              </a:rPr>
              <a:t>Of the families who didn’t eat together before now eat together more as a family </a:t>
            </a:r>
          </a:p>
        </p:txBody>
      </p:sp>
      <p:sp>
        <p:nvSpPr>
          <p:cNvPr id="40" name="TextBox 12">
            <a:extLst>
              <a:ext uri="{FF2B5EF4-FFF2-40B4-BE49-F238E27FC236}">
                <a16:creationId xmlns:a16="http://schemas.microsoft.com/office/drawing/2014/main" id="{902E16A6-34BB-014A-8C3C-3AFEA79DA701}"/>
              </a:ext>
            </a:extLst>
          </p:cNvPr>
          <p:cNvSpPr txBox="1">
            <a:spLocks noChangeArrowheads="1"/>
          </p:cNvSpPr>
          <p:nvPr/>
        </p:nvSpPr>
        <p:spPr bwMode="auto">
          <a:xfrm>
            <a:off x="4488141" y="5117042"/>
            <a:ext cx="8509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600" b="1" dirty="0">
                <a:latin typeface="Proxima Nova" panose="02000506030000020004" pitchFamily="2" charset="0"/>
              </a:rPr>
              <a:t>44%</a:t>
            </a:r>
          </a:p>
        </p:txBody>
      </p:sp>
      <p:sp>
        <p:nvSpPr>
          <p:cNvPr id="41" name="Rectangle 40">
            <a:extLst>
              <a:ext uri="{FF2B5EF4-FFF2-40B4-BE49-F238E27FC236}">
                <a16:creationId xmlns:a16="http://schemas.microsoft.com/office/drawing/2014/main" id="{34DDD99D-9A93-6646-B76B-B1A5B788ECE6}"/>
              </a:ext>
            </a:extLst>
          </p:cNvPr>
          <p:cNvSpPr/>
          <p:nvPr/>
        </p:nvSpPr>
        <p:spPr>
          <a:xfrm>
            <a:off x="5683808" y="2399242"/>
            <a:ext cx="3767137" cy="3063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latin typeface="Proxima Nova" panose="02000506030000020004" pitchFamily="2" charset="0"/>
            </a:endParaRPr>
          </a:p>
        </p:txBody>
      </p:sp>
      <p:sp>
        <p:nvSpPr>
          <p:cNvPr id="42" name="Rectangle 41">
            <a:extLst>
              <a:ext uri="{FF2B5EF4-FFF2-40B4-BE49-F238E27FC236}">
                <a16:creationId xmlns:a16="http://schemas.microsoft.com/office/drawing/2014/main" id="{0E920B19-83CA-9440-8705-40CD40052740}"/>
              </a:ext>
            </a:extLst>
          </p:cNvPr>
          <p:cNvSpPr/>
          <p:nvPr/>
        </p:nvSpPr>
        <p:spPr>
          <a:xfrm>
            <a:off x="5686983" y="2399242"/>
            <a:ext cx="2732087" cy="306388"/>
          </a:xfrm>
          <a:prstGeom prst="rect">
            <a:avLst/>
          </a:prstGeom>
          <a:solidFill>
            <a:srgbClr val="E3EFF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latin typeface="Proxima Nova" panose="02000506030000020004" pitchFamily="2" charset="0"/>
            </a:endParaRPr>
          </a:p>
        </p:txBody>
      </p:sp>
      <p:sp>
        <p:nvSpPr>
          <p:cNvPr id="43" name="TextBox 15">
            <a:extLst>
              <a:ext uri="{FF2B5EF4-FFF2-40B4-BE49-F238E27FC236}">
                <a16:creationId xmlns:a16="http://schemas.microsoft.com/office/drawing/2014/main" id="{53DF2C81-4317-A54F-A49B-AC3B3896A0DA}"/>
              </a:ext>
            </a:extLst>
          </p:cNvPr>
          <p:cNvSpPr txBox="1">
            <a:spLocks noChangeArrowheads="1"/>
          </p:cNvSpPr>
          <p:nvPr/>
        </p:nvSpPr>
        <p:spPr bwMode="auto">
          <a:xfrm>
            <a:off x="5620308" y="1983317"/>
            <a:ext cx="376554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200" dirty="0">
                <a:latin typeface="Proxima Nova" panose="02000506030000020004" pitchFamily="2" charset="0"/>
              </a:rPr>
              <a:t>Committed to taking better care of their daily diet</a:t>
            </a:r>
          </a:p>
        </p:txBody>
      </p:sp>
      <p:sp>
        <p:nvSpPr>
          <p:cNvPr id="44" name="TextBox 16">
            <a:extLst>
              <a:ext uri="{FF2B5EF4-FFF2-40B4-BE49-F238E27FC236}">
                <a16:creationId xmlns:a16="http://schemas.microsoft.com/office/drawing/2014/main" id="{5B47D0EC-5E65-7F48-986A-7439B71C375C}"/>
              </a:ext>
            </a:extLst>
          </p:cNvPr>
          <p:cNvSpPr txBox="1">
            <a:spLocks noChangeArrowheads="1"/>
          </p:cNvSpPr>
          <p:nvPr/>
        </p:nvSpPr>
        <p:spPr bwMode="auto">
          <a:xfrm>
            <a:off x="9574770" y="2413530"/>
            <a:ext cx="85090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600" b="1" dirty="0">
                <a:latin typeface="Proxima Nova" panose="02000506030000020004" pitchFamily="2" charset="0"/>
              </a:rPr>
              <a:t>78%</a:t>
            </a:r>
          </a:p>
        </p:txBody>
      </p:sp>
      <p:sp>
        <p:nvSpPr>
          <p:cNvPr id="45" name="Rectangle 44">
            <a:extLst>
              <a:ext uri="{FF2B5EF4-FFF2-40B4-BE49-F238E27FC236}">
                <a16:creationId xmlns:a16="http://schemas.microsoft.com/office/drawing/2014/main" id="{497AE1F0-3AFA-0D4C-9127-80F7058DBAD4}"/>
              </a:ext>
            </a:extLst>
          </p:cNvPr>
          <p:cNvSpPr/>
          <p:nvPr/>
        </p:nvSpPr>
        <p:spPr>
          <a:xfrm>
            <a:off x="5683808" y="3750205"/>
            <a:ext cx="3767137" cy="3063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latin typeface="Proxima Nova" panose="02000506030000020004" pitchFamily="2" charset="0"/>
            </a:endParaRPr>
          </a:p>
        </p:txBody>
      </p:sp>
      <p:sp>
        <p:nvSpPr>
          <p:cNvPr id="47" name="Rectangle 46">
            <a:extLst>
              <a:ext uri="{FF2B5EF4-FFF2-40B4-BE49-F238E27FC236}">
                <a16:creationId xmlns:a16="http://schemas.microsoft.com/office/drawing/2014/main" id="{285EB923-46BE-434A-8916-FA43E6E17A75}"/>
              </a:ext>
            </a:extLst>
          </p:cNvPr>
          <p:cNvSpPr/>
          <p:nvPr/>
        </p:nvSpPr>
        <p:spPr>
          <a:xfrm>
            <a:off x="5686983" y="3750205"/>
            <a:ext cx="2349500" cy="306387"/>
          </a:xfrm>
          <a:prstGeom prst="rect">
            <a:avLst/>
          </a:prstGeom>
          <a:solidFill>
            <a:srgbClr val="E3EFF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latin typeface="Proxima Nova" panose="02000506030000020004" pitchFamily="2" charset="0"/>
            </a:endParaRPr>
          </a:p>
        </p:txBody>
      </p:sp>
      <p:sp>
        <p:nvSpPr>
          <p:cNvPr id="48" name="TextBox 19">
            <a:extLst>
              <a:ext uri="{FF2B5EF4-FFF2-40B4-BE49-F238E27FC236}">
                <a16:creationId xmlns:a16="http://schemas.microsoft.com/office/drawing/2014/main" id="{5D2F8C64-C2DE-044A-86E8-4F6D679E6B55}"/>
              </a:ext>
            </a:extLst>
          </p:cNvPr>
          <p:cNvSpPr txBox="1">
            <a:spLocks noChangeArrowheads="1"/>
          </p:cNvSpPr>
          <p:nvPr/>
        </p:nvSpPr>
        <p:spPr bwMode="auto">
          <a:xfrm>
            <a:off x="5620307" y="3118161"/>
            <a:ext cx="3765549"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200" dirty="0">
                <a:latin typeface="Proxima Nova" panose="02000506030000020004" pitchFamily="2" charset="0"/>
              </a:rPr>
              <a:t>Added at least one of the recipes into their weekly food plan (almost 70% before COVID – the crisis influenced this)</a:t>
            </a:r>
          </a:p>
        </p:txBody>
      </p:sp>
      <p:sp>
        <p:nvSpPr>
          <p:cNvPr id="66" name="TextBox 20">
            <a:extLst>
              <a:ext uri="{FF2B5EF4-FFF2-40B4-BE49-F238E27FC236}">
                <a16:creationId xmlns:a16="http://schemas.microsoft.com/office/drawing/2014/main" id="{2125E62A-181F-8541-BCB6-E9FB5FA2F6D6}"/>
              </a:ext>
            </a:extLst>
          </p:cNvPr>
          <p:cNvSpPr txBox="1">
            <a:spLocks noChangeArrowheads="1"/>
          </p:cNvSpPr>
          <p:nvPr/>
        </p:nvSpPr>
        <p:spPr bwMode="auto">
          <a:xfrm>
            <a:off x="9574770" y="3764492"/>
            <a:ext cx="850900"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600" b="1" dirty="0">
                <a:latin typeface="Proxima Nova" panose="02000506030000020004" pitchFamily="2" charset="0"/>
              </a:rPr>
              <a:t>58%</a:t>
            </a:r>
          </a:p>
        </p:txBody>
      </p:sp>
      <p:sp>
        <p:nvSpPr>
          <p:cNvPr id="71" name="TextBox 4">
            <a:extLst>
              <a:ext uri="{FF2B5EF4-FFF2-40B4-BE49-F238E27FC236}">
                <a16:creationId xmlns:a16="http://schemas.microsoft.com/office/drawing/2014/main" id="{84721D35-5444-7D46-A909-93A0C9415486}"/>
              </a:ext>
            </a:extLst>
          </p:cNvPr>
          <p:cNvSpPr txBox="1"/>
          <p:nvPr/>
        </p:nvSpPr>
        <p:spPr>
          <a:xfrm>
            <a:off x="11069638" y="-2446835"/>
            <a:ext cx="9525" cy="1533525"/>
          </a:xfrm>
          <a:prstGeom prst="rect">
            <a:avLst/>
          </a:prstGeom>
        </p:spPr>
        <p:txBody>
          <a:bodyPr wrap="square" lIns="0" tIns="0" rIns="0" bIns="0" rtlCol="0" anchor="t">
            <a:spAutoFit/>
          </a:bodyPr>
          <a:lstStyle/>
          <a:p>
            <a:pPr algn="ctr">
              <a:lnSpc>
                <a:spcPts val="12599"/>
              </a:lnSpc>
            </a:pPr>
            <a:endParaRPr dirty="0"/>
          </a:p>
        </p:txBody>
      </p:sp>
      <p:pic>
        <p:nvPicPr>
          <p:cNvPr id="6" name="Picture 5" descr="A close up of a sign&#10;&#10;Description automatically generated">
            <a:extLst>
              <a:ext uri="{FF2B5EF4-FFF2-40B4-BE49-F238E27FC236}">
                <a16:creationId xmlns:a16="http://schemas.microsoft.com/office/drawing/2014/main" id="{69FB0934-281C-F54E-8535-492B2EECB6F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0866037">
            <a:off x="5937259" y="-2805680"/>
            <a:ext cx="2198520" cy="2168461"/>
          </a:xfrm>
          <a:prstGeom prst="rect">
            <a:avLst/>
          </a:prstGeom>
        </p:spPr>
      </p:pic>
      <p:sp>
        <p:nvSpPr>
          <p:cNvPr id="8" name="Rectangle 7">
            <a:extLst>
              <a:ext uri="{FF2B5EF4-FFF2-40B4-BE49-F238E27FC236}">
                <a16:creationId xmlns:a16="http://schemas.microsoft.com/office/drawing/2014/main" id="{E8EF4EF7-4FD5-9F45-AA72-EF1695E0A559}"/>
              </a:ext>
            </a:extLst>
          </p:cNvPr>
          <p:cNvSpPr/>
          <p:nvPr/>
        </p:nvSpPr>
        <p:spPr>
          <a:xfrm>
            <a:off x="5720317" y="4789267"/>
            <a:ext cx="4208558" cy="697883"/>
          </a:xfrm>
          <a:prstGeom prst="rect">
            <a:avLst/>
          </a:prstGeom>
        </p:spPr>
        <p:txBody>
          <a:bodyPr wrap="square">
            <a:spAutoFit/>
          </a:bodyPr>
          <a:lstStyle/>
          <a:p>
            <a:pPr>
              <a:lnSpc>
                <a:spcPct val="150000"/>
              </a:lnSpc>
            </a:pPr>
            <a:r>
              <a:rPr lang="en-US" sz="1400" dirty="0">
                <a:solidFill>
                  <a:srgbClr val="000000"/>
                </a:solidFill>
                <a:latin typeface="Proxima Nova" panose="02000506030000020004" pitchFamily="2" charset="0"/>
              </a:rPr>
              <a:t>(n = 787 families in Finland, after one or two </a:t>
            </a:r>
            <a:r>
              <a:rPr lang="en-US" sz="1400" dirty="0" err="1">
                <a:solidFill>
                  <a:srgbClr val="000000"/>
                </a:solidFill>
                <a:latin typeface="Proxima Nova" panose="02000506030000020004" pitchFamily="2" charset="0"/>
              </a:rPr>
              <a:t>Venner</a:t>
            </a:r>
            <a:r>
              <a:rPr lang="en-US" sz="1400" dirty="0">
                <a:solidFill>
                  <a:srgbClr val="000000"/>
                </a:solidFill>
                <a:latin typeface="Proxima Nova" panose="02000506030000020004" pitchFamily="2" charset="0"/>
              </a:rPr>
              <a:t> Nutrition box / boxes) </a:t>
            </a:r>
          </a:p>
        </p:txBody>
      </p:sp>
      <p:grpSp>
        <p:nvGrpSpPr>
          <p:cNvPr id="2" name="Group 1">
            <a:extLst>
              <a:ext uri="{FF2B5EF4-FFF2-40B4-BE49-F238E27FC236}">
                <a16:creationId xmlns:a16="http://schemas.microsoft.com/office/drawing/2014/main" id="{F93F6E49-A6C5-FD47-929B-4B2A79612BBB}"/>
              </a:ext>
            </a:extLst>
          </p:cNvPr>
          <p:cNvGrpSpPr/>
          <p:nvPr/>
        </p:nvGrpSpPr>
        <p:grpSpPr>
          <a:xfrm>
            <a:off x="9782288" y="-324146"/>
            <a:ext cx="2574699" cy="2574699"/>
            <a:chOff x="9761539" y="-276583"/>
            <a:chExt cx="2574699" cy="2574699"/>
          </a:xfrm>
        </p:grpSpPr>
        <p:sp>
          <p:nvSpPr>
            <p:cNvPr id="82" name="Oval 81">
              <a:extLst>
                <a:ext uri="{FF2B5EF4-FFF2-40B4-BE49-F238E27FC236}">
                  <a16:creationId xmlns:a16="http://schemas.microsoft.com/office/drawing/2014/main" id="{A226F456-D124-D140-BBDE-92D149B4B62E}"/>
                </a:ext>
              </a:extLst>
            </p:cNvPr>
            <p:cNvSpPr/>
            <p:nvPr/>
          </p:nvSpPr>
          <p:spPr>
            <a:xfrm>
              <a:off x="9761539" y="-276583"/>
              <a:ext cx="2574699" cy="2574699"/>
            </a:xfrm>
            <a:prstGeom prst="ellipse">
              <a:avLst/>
            </a:prstGeom>
            <a:solidFill>
              <a:srgbClr val="FFC62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A4EBEAB8-A364-1545-8022-DE2D23E76874}"/>
                </a:ext>
              </a:extLst>
            </p:cNvPr>
            <p:cNvSpPr txBox="1"/>
            <p:nvPr/>
          </p:nvSpPr>
          <p:spPr>
            <a:xfrm>
              <a:off x="10037212" y="356773"/>
              <a:ext cx="2261454" cy="1323439"/>
            </a:xfrm>
            <a:prstGeom prst="rect">
              <a:avLst/>
            </a:prstGeom>
            <a:noFill/>
          </p:spPr>
          <p:txBody>
            <a:bodyPr wrap="square" rtlCol="0">
              <a:spAutoFit/>
            </a:bodyPr>
            <a:lstStyle/>
            <a:p>
              <a:r>
                <a:rPr lang="en-US" sz="2000" b="1" dirty="0">
                  <a:latin typeface="Proxima Nova" panose="02000506030000020004" pitchFamily="2" charset="0"/>
                </a:rPr>
                <a:t>NUTRITION EDUCATION</a:t>
              </a:r>
            </a:p>
            <a:p>
              <a:r>
                <a:rPr lang="en-US" sz="2000" b="1" dirty="0">
                  <a:latin typeface="Proxima Nova" panose="02000506030000020004" pitchFamily="2" charset="0"/>
                </a:rPr>
                <a:t>CREATES HUGE</a:t>
              </a:r>
            </a:p>
            <a:p>
              <a:r>
                <a:rPr lang="en-US" sz="2000" b="1" dirty="0">
                  <a:latin typeface="Proxima Nova" panose="02000506030000020004" pitchFamily="2" charset="0"/>
                </a:rPr>
                <a:t>ROI &amp; IMPACT</a:t>
              </a:r>
            </a:p>
          </p:txBody>
        </p:sp>
      </p:grpSp>
      <p:pic>
        <p:nvPicPr>
          <p:cNvPr id="46" name="Picture 45">
            <a:extLst>
              <a:ext uri="{FF2B5EF4-FFF2-40B4-BE49-F238E27FC236}">
                <a16:creationId xmlns:a16="http://schemas.microsoft.com/office/drawing/2014/main" id="{55A2823B-72B7-174D-BD35-22A76A93E80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99922" y="6300001"/>
            <a:ext cx="1098487" cy="353997"/>
          </a:xfrm>
          <a:prstGeom prst="rect">
            <a:avLst/>
          </a:prstGeom>
        </p:spPr>
      </p:pic>
      <p:pic>
        <p:nvPicPr>
          <p:cNvPr id="49" name="Picture 48">
            <a:extLst>
              <a:ext uri="{FF2B5EF4-FFF2-40B4-BE49-F238E27FC236}">
                <a16:creationId xmlns:a16="http://schemas.microsoft.com/office/drawing/2014/main" id="{6A14962A-8C38-C145-B1F6-666FD6A985A0}"/>
              </a:ext>
            </a:extLst>
          </p:cNvPr>
          <p:cNvPicPr>
            <a:picLocks noChangeAspect="1"/>
          </p:cNvPicPr>
          <p:nvPr/>
        </p:nvPicPr>
        <p:blipFill>
          <a:blip r:embed="rId4"/>
          <a:stretch>
            <a:fillRect/>
          </a:stretch>
        </p:blipFill>
        <p:spPr>
          <a:xfrm rot="10800000">
            <a:off x="-248358" y="5455180"/>
            <a:ext cx="3638270" cy="1719729"/>
          </a:xfrm>
          <a:prstGeom prst="rect">
            <a:avLst/>
          </a:prstGeom>
        </p:spPr>
      </p:pic>
    </p:spTree>
    <p:extLst>
      <p:ext uri="{BB962C8B-B14F-4D97-AF65-F5344CB8AC3E}">
        <p14:creationId xmlns:p14="http://schemas.microsoft.com/office/powerpoint/2010/main" val="7242516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490</TotalTime>
  <Words>905</Words>
  <Application>Microsoft Macintosh PowerPoint</Application>
  <PresentationFormat>Widescreen</PresentationFormat>
  <Paragraphs>160</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Proxima Nova</vt:lpstr>
      <vt:lpstr>Proxima Nova Alt</vt:lpstr>
      <vt:lpstr>Proxima Nova Semibold</vt:lpstr>
      <vt:lpstr>Titillium Web</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Emilia Järvinen</dc:creator>
  <cp:lastModifiedBy>Alisa Riikonen</cp:lastModifiedBy>
  <cp:revision>13</cp:revision>
  <dcterms:created xsi:type="dcterms:W3CDTF">2020-09-03T09:05:23Z</dcterms:created>
  <dcterms:modified xsi:type="dcterms:W3CDTF">2020-11-09T11:56:19Z</dcterms:modified>
</cp:coreProperties>
</file>