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580" r:id="rId2"/>
    <p:sldId id="644" r:id="rId3"/>
    <p:sldId id="645" r:id="rId4"/>
    <p:sldId id="646" r:id="rId5"/>
    <p:sldId id="647" r:id="rId6"/>
    <p:sldId id="648" r:id="rId7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38"/>
    <p:restoredTop sz="92906" autoAdjust="0"/>
  </p:normalViewPr>
  <p:slideViewPr>
    <p:cSldViewPr snapToGrid="0" snapToObjects="1">
      <p:cViewPr varScale="1">
        <p:scale>
          <a:sx n="144" d="100"/>
          <a:sy n="144" d="100"/>
        </p:scale>
        <p:origin x="18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-3336" y="-9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800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324D7-9EF2-0F4E-94A9-A3A15A076E87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6" name="Picture 5" descr="Iam_Red_powerpoint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309092"/>
            <a:ext cx="9926638" cy="29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19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5F685-09FC-DB40-985C-A57CF2AF6157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8" name="Picture 7" descr="Iam_Red_powerpoint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308242"/>
            <a:ext cx="9926638" cy="29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187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nl-NL" altLang="nl-NL">
              <a:ea typeface="ＭＳ Ｐゴシック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B4B9292F-8FA9-6343-AA83-FB0EE9603CD9}" type="slidenum">
              <a:rPr lang="en-US" altLang="nl-NL"/>
              <a:pPr/>
              <a:t>1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31189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1288" y="2559077"/>
            <a:ext cx="7525512" cy="132712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ts val="48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1288" y="3888000"/>
            <a:ext cx="6611112" cy="53181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 dirty="0"/>
          </a:p>
        </p:txBody>
      </p:sp>
      <p:pic>
        <p:nvPicPr>
          <p:cNvPr id="13" name="Picture 12" descr="Iam_Red_powerpoint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9864"/>
            <a:ext cx="9144000" cy="52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1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E403-8BA5-7E48-8D9F-841937C7B58B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6" descr="Iam_Red_powerpoint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9864"/>
            <a:ext cx="9144000" cy="52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8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874" y="2078183"/>
            <a:ext cx="3651251" cy="310863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E403-8BA5-7E48-8D9F-841937C7B58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029199" y="2078038"/>
            <a:ext cx="3657600" cy="31083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pic>
        <p:nvPicPr>
          <p:cNvPr id="9" name="Picture 8" descr="Iam_Red_powerpoint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9864"/>
            <a:ext cx="9144000" cy="52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4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AA2F6A-1E44-8245-88FC-86BB7274F036}" type="datetimeFigureOut">
              <a:rPr lang="nl-NL" smtClean="0"/>
              <a:t>22-10-2020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656D-A528-884C-AD83-5EF19CBF7D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41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Basi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1D161B-0DE6-435A-AFA9-E6F0FF1A5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9DC57B-EBB5-4601-9255-10313286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presentatie - Naam presentator, datum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20F4E80-9D46-4145-86A3-99F32700E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64DC-F9FF-4253-851C-EBD53893C19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92B967C-3F59-479A-9C57-C80B6D20AA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222" y="2636838"/>
            <a:ext cx="6237685" cy="2253887"/>
          </a:xfrm>
        </p:spPr>
        <p:txBody>
          <a:bodyPr wrap="square">
            <a:spAutoFit/>
          </a:bodyPr>
          <a:lstStyle>
            <a:lvl5pP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8973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595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6" pos="3840">
          <p15:clr>
            <a:srgbClr val="FBAE40"/>
          </p15:clr>
        </p15:guide>
        <p15:guide id="7" pos="4044">
          <p15:clr>
            <a:srgbClr val="FBAE40"/>
          </p15:clr>
        </p15:guide>
        <p15:guide id="8" pos="3636">
          <p15:clr>
            <a:srgbClr val="FBAE40"/>
          </p15:clr>
        </p15:guide>
        <p15:guide id="9" orient="horz" pos="1661">
          <p15:clr>
            <a:srgbClr val="FBAE40"/>
          </p15:clr>
        </p15:guide>
        <p15:guide id="10" orient="horz" pos="4110">
          <p15:clr>
            <a:srgbClr val="FBAE40"/>
          </p15:clr>
        </p15:guide>
        <p15:guide id="11" orient="horz" pos="1162">
          <p15:clr>
            <a:srgbClr val="9FCC3B"/>
          </p15:clr>
        </p15:guide>
        <p15:guide id="12" pos="5450">
          <p15:clr>
            <a:srgbClr val="9FCC3B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8874" y="1062182"/>
            <a:ext cx="7527926" cy="83897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8874" y="2078183"/>
            <a:ext cx="7527925" cy="31086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9438" y="6507173"/>
            <a:ext cx="487361" cy="27145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rgbClr val="999999"/>
                </a:solidFill>
                <a:latin typeface="Arial"/>
              </a:defRPr>
            </a:lvl1pPr>
          </a:lstStyle>
          <a:p>
            <a:fld id="{AFE7E403-8BA5-7E48-8D9F-841937C7B58B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3" name="Picture 12" descr="AEB_logo_board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727" y="472040"/>
            <a:ext cx="3683770" cy="22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4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3000" b="1" i="0" kern="1200" baseline="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3200"/>
        </a:lnSpc>
        <a:spcBef>
          <a:spcPct val="20000"/>
        </a:spcBef>
        <a:buFont typeface="Arial"/>
        <a:buNone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285750" indent="-285750" algn="l" defTabSz="457200" rtl="0" eaLnBrk="1" latinLnBrk="0" hangingPunct="1">
        <a:lnSpc>
          <a:spcPts val="3200"/>
        </a:lnSpc>
        <a:spcBef>
          <a:spcPct val="20000"/>
        </a:spcBef>
        <a:buClr>
          <a:srgbClr val="FF0000"/>
        </a:buClr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571500" indent="-285750" algn="l" defTabSz="457200" rtl="0" eaLnBrk="1" latinLnBrk="0" hangingPunct="1">
        <a:lnSpc>
          <a:spcPts val="3200"/>
        </a:lnSpc>
        <a:spcBef>
          <a:spcPct val="20000"/>
        </a:spcBef>
        <a:buClr>
          <a:srgbClr val="FF0000"/>
        </a:buClr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857250" indent="-285750" algn="l" defTabSz="457200" rtl="0" eaLnBrk="1" latinLnBrk="0" hangingPunct="1">
        <a:lnSpc>
          <a:spcPts val="3200"/>
        </a:lnSpc>
        <a:spcBef>
          <a:spcPct val="20000"/>
        </a:spcBef>
        <a:buClr>
          <a:srgbClr val="FF0000"/>
        </a:buClr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1143000" indent="-285750" algn="l" defTabSz="457200" rtl="0" eaLnBrk="1" latinLnBrk="0" hangingPunct="1">
        <a:lnSpc>
          <a:spcPts val="3200"/>
        </a:lnSpc>
        <a:spcBef>
          <a:spcPct val="20000"/>
        </a:spcBef>
        <a:buClr>
          <a:srgbClr val="FF0000"/>
        </a:buClr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ved=0ahUKEwitquCY9_fPAhVBfhoKHdCyDxkQjRwIBw&amp;url=https://www.abnamro.com/nl/newsroom/duurzaamheid.html&amp;psig=AFQjCNE9zTHX_rYZLQosqI-ruNlgFRbu_Q&amp;ust=147755275222221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12.svg"/><Relationship Id="rId3" Type="http://schemas.openxmlformats.org/officeDocument/2006/relationships/tags" Target="../tags/tag4.xml"/><Relationship Id="rId21" Type="http://schemas.openxmlformats.org/officeDocument/2006/relationships/image" Target="../media/image15.png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5.xml"/><Relationship Id="rId17" Type="http://schemas.openxmlformats.org/officeDocument/2006/relationships/image" Target="../media/image11.png"/><Relationship Id="rId2" Type="http://schemas.openxmlformats.org/officeDocument/2006/relationships/tags" Target="../tags/tag3.xml"/><Relationship Id="rId16" Type="http://schemas.microsoft.com/office/2007/relationships/hdphoto" Target="../media/hdphoto1.wdp"/><Relationship Id="rId20" Type="http://schemas.openxmlformats.org/officeDocument/2006/relationships/image" Target="../media/image14.svg"/><Relationship Id="rId1" Type="http://schemas.openxmlformats.org/officeDocument/2006/relationships/vmlDrawing" Target="../drawings/vmlDrawing1.v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18.svg"/><Relationship Id="rId5" Type="http://schemas.openxmlformats.org/officeDocument/2006/relationships/tags" Target="../tags/tag6.xml"/><Relationship Id="rId15" Type="http://schemas.openxmlformats.org/officeDocument/2006/relationships/image" Target="../media/image10.png"/><Relationship Id="rId23" Type="http://schemas.openxmlformats.org/officeDocument/2006/relationships/image" Target="../media/image17.png"/><Relationship Id="rId10" Type="http://schemas.openxmlformats.org/officeDocument/2006/relationships/tags" Target="../tags/tag11.xml"/><Relationship Id="rId19" Type="http://schemas.openxmlformats.org/officeDocument/2006/relationships/image" Target="../media/image13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9.emf"/><Relationship Id="rId22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10.png"/><Relationship Id="rId18" Type="http://schemas.openxmlformats.org/officeDocument/2006/relationships/image" Target="../media/image22.sv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9.emf"/><Relationship Id="rId17" Type="http://schemas.openxmlformats.org/officeDocument/2006/relationships/image" Target="../media/image21.png"/><Relationship Id="rId2" Type="http://schemas.openxmlformats.org/officeDocument/2006/relationships/tags" Target="../tags/tag13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vmlDrawing" Target="../drawings/vmlDrawing2.vml"/><Relationship Id="rId6" Type="http://schemas.openxmlformats.org/officeDocument/2006/relationships/tags" Target="../tags/tag17.xml"/><Relationship Id="rId11" Type="http://schemas.openxmlformats.org/officeDocument/2006/relationships/oleObject" Target="../embeddings/oleObject2.bin"/><Relationship Id="rId5" Type="http://schemas.openxmlformats.org/officeDocument/2006/relationships/tags" Target="../tags/tag16.xml"/><Relationship Id="rId15" Type="http://schemas.openxmlformats.org/officeDocument/2006/relationships/image" Target="../media/image19.png"/><Relationship Id="rId10" Type="http://schemas.openxmlformats.org/officeDocument/2006/relationships/slideLayout" Target="../slideLayouts/slideLayout5.xml"/><Relationship Id="rId19" Type="http://schemas.openxmlformats.org/officeDocument/2006/relationships/image" Target="../media/image23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10.png"/><Relationship Id="rId18" Type="http://schemas.openxmlformats.org/officeDocument/2006/relationships/image" Target="../media/image28.sv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9.emf"/><Relationship Id="rId17" Type="http://schemas.openxmlformats.org/officeDocument/2006/relationships/image" Target="../media/image27.png"/><Relationship Id="rId2" Type="http://schemas.openxmlformats.org/officeDocument/2006/relationships/tags" Target="../tags/tag21.xml"/><Relationship Id="rId16" Type="http://schemas.openxmlformats.org/officeDocument/2006/relationships/image" Target="../media/image26.svg"/><Relationship Id="rId20" Type="http://schemas.openxmlformats.org/officeDocument/2006/relationships/image" Target="../media/image30.svg"/><Relationship Id="rId1" Type="http://schemas.openxmlformats.org/officeDocument/2006/relationships/vmlDrawing" Target="../drawings/vmlDrawing3.vml"/><Relationship Id="rId6" Type="http://schemas.openxmlformats.org/officeDocument/2006/relationships/tags" Target="../tags/tag25.xml"/><Relationship Id="rId11" Type="http://schemas.openxmlformats.org/officeDocument/2006/relationships/oleObject" Target="../embeddings/oleObject3.bin"/><Relationship Id="rId5" Type="http://schemas.openxmlformats.org/officeDocument/2006/relationships/tags" Target="../tags/tag24.xml"/><Relationship Id="rId15" Type="http://schemas.openxmlformats.org/officeDocument/2006/relationships/image" Target="../media/image25.png"/><Relationship Id="rId10" Type="http://schemas.openxmlformats.org/officeDocument/2006/relationships/slideLayout" Target="../slideLayouts/slideLayout5.xml"/><Relationship Id="rId19" Type="http://schemas.openxmlformats.org/officeDocument/2006/relationships/image" Target="../media/image29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30.xml"/><Relationship Id="rId7" Type="http://schemas.openxmlformats.org/officeDocument/2006/relationships/image" Target="../media/image31.emf"/><Relationship Id="rId2" Type="http://schemas.openxmlformats.org/officeDocument/2006/relationships/tags" Target="../tags/tag2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31.xml"/><Relationship Id="rId9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72123" y="838104"/>
            <a:ext cx="9161002" cy="1800464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nl-NL" sz="3225" dirty="0">
                <a:latin typeface="+mn-lt"/>
              </a:rPr>
              <a:t>        </a:t>
            </a:r>
            <a:br>
              <a:rPr lang="nl-NL" sz="3225" dirty="0">
                <a:latin typeface="+mn-lt"/>
              </a:rPr>
            </a:br>
            <a:br>
              <a:rPr lang="nl-NL" sz="3225" dirty="0">
                <a:latin typeface="+mn-lt"/>
              </a:rPr>
            </a:br>
            <a:br>
              <a:rPr lang="nl-NL" sz="3225" dirty="0">
                <a:latin typeface="+mn-lt"/>
              </a:rPr>
            </a:br>
            <a:r>
              <a:rPr lang="nl-NL" sz="3225" dirty="0">
                <a:latin typeface="+mn-lt"/>
              </a:rPr>
              <a:t>				The </a:t>
            </a:r>
            <a:r>
              <a:rPr lang="nl-NL" sz="3225" dirty="0" err="1">
                <a:latin typeface="+mn-lt"/>
              </a:rPr>
              <a:t>implementation</a:t>
            </a:r>
            <a:r>
              <a:rPr lang="nl-NL" sz="3225" dirty="0">
                <a:latin typeface="+mn-lt"/>
              </a:rPr>
              <a:t> of </a:t>
            </a:r>
            <a:r>
              <a:rPr lang="nl-NL" sz="3225" dirty="0" err="1">
                <a:latin typeface="+mn-lt"/>
              </a:rPr>
              <a:t>circular</a:t>
            </a:r>
            <a:r>
              <a:rPr lang="nl-NL" sz="3225" dirty="0">
                <a:latin typeface="+mn-lt"/>
              </a:rPr>
              <a:t> </a:t>
            </a:r>
            <a:r>
              <a:rPr lang="nl-NL" sz="3225" dirty="0" err="1">
                <a:latin typeface="+mn-lt"/>
              </a:rPr>
              <a:t>economy</a:t>
            </a:r>
            <a:br>
              <a:rPr lang="nl-NL" sz="3225" dirty="0">
                <a:latin typeface="+mn-lt"/>
              </a:rPr>
            </a:br>
            <a:r>
              <a:rPr lang="nl-NL" sz="3225" dirty="0">
                <a:latin typeface="+mn-lt"/>
              </a:rPr>
              <a:t>							</a:t>
            </a:r>
            <a:r>
              <a:rPr lang="nl-NL" sz="3225" dirty="0">
                <a:solidFill>
                  <a:srgbClr val="FF0000"/>
                </a:solidFill>
                <a:latin typeface="+mn-lt"/>
              </a:rPr>
              <a:t>Ten </a:t>
            </a:r>
            <a:r>
              <a:rPr lang="nl-NL" sz="3225" dirty="0" err="1">
                <a:solidFill>
                  <a:srgbClr val="FF0000"/>
                </a:solidFill>
                <a:latin typeface="+mn-lt"/>
              </a:rPr>
              <a:t>lessons</a:t>
            </a:r>
            <a:r>
              <a:rPr lang="nl-NL" sz="3225" dirty="0">
                <a:solidFill>
                  <a:srgbClr val="FF0000"/>
                </a:solidFill>
                <a:latin typeface="+mn-lt"/>
              </a:rPr>
              <a:t> </a:t>
            </a:r>
            <a:r>
              <a:rPr lang="nl-NL" sz="3225" dirty="0" err="1">
                <a:solidFill>
                  <a:srgbClr val="FF0000"/>
                </a:solidFill>
                <a:latin typeface="+mn-lt"/>
              </a:rPr>
              <a:t>learned</a:t>
            </a:r>
            <a:br>
              <a:rPr lang="nl-NL" sz="3225" dirty="0">
                <a:latin typeface="+mn-lt"/>
              </a:rPr>
            </a:br>
            <a:r>
              <a:rPr lang="nl-NL" sz="3225" dirty="0">
                <a:latin typeface="+mn-lt"/>
              </a:rPr>
              <a:t>		</a:t>
            </a:r>
            <a:br>
              <a:rPr lang="nl-NL" sz="3225" dirty="0">
                <a:latin typeface="+mn-lt"/>
              </a:rPr>
            </a:br>
            <a:endParaRPr lang="en-US" sz="3225" i="1" dirty="0">
              <a:latin typeface="+mn-lt"/>
            </a:endParaRPr>
          </a:p>
        </p:txBody>
      </p:sp>
      <p:sp>
        <p:nvSpPr>
          <p:cNvPr id="18434" name="Rechthoek 4"/>
          <p:cNvSpPr>
            <a:spLocks noChangeArrowheads="1"/>
          </p:cNvSpPr>
          <p:nvPr/>
        </p:nvSpPr>
        <p:spPr bwMode="auto">
          <a:xfrm>
            <a:off x="-290456" y="1925620"/>
            <a:ext cx="84555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l-NL" sz="2400" b="1" dirty="0"/>
              <a:t> Prof. dr. Jacqueline Cramer, Holland Circular Hotspot</a:t>
            </a:r>
          </a:p>
        </p:txBody>
      </p:sp>
      <p:pic>
        <p:nvPicPr>
          <p:cNvPr id="18435" name="Picture 2" descr="mage result for plaatje duurzaamhei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39762"/>
            <a:ext cx="9161002" cy="381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434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063163B-F5A8-0942-9332-051ED431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656D-A528-884C-AD83-5EF19CBF7D2E}" type="slidenum">
              <a:rPr lang="en-GB" smtClean="0"/>
              <a:t>2</a:t>
            </a:fld>
            <a:endParaRPr lang="en-GB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05C4C55-F89E-BF48-934A-80E9F00E1A32}"/>
              </a:ext>
            </a:extLst>
          </p:cNvPr>
          <p:cNvSpPr txBox="1"/>
          <p:nvPr/>
        </p:nvSpPr>
        <p:spPr>
          <a:xfrm>
            <a:off x="290456" y="957432"/>
            <a:ext cx="9890615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I have </a:t>
            </a:r>
            <a:r>
              <a:rPr lang="nl-NL" sz="2400" b="1" dirty="0" err="1"/>
              <a:t>gained</a:t>
            </a:r>
            <a:r>
              <a:rPr lang="nl-NL" sz="2400" b="1" dirty="0"/>
              <a:t> </a:t>
            </a:r>
            <a:r>
              <a:rPr lang="nl-NL" sz="2400" b="1" dirty="0" err="1"/>
              <a:t>experiences</a:t>
            </a:r>
            <a:r>
              <a:rPr lang="nl-NL" sz="2400" b="1" dirty="0"/>
              <a:t> in </a:t>
            </a:r>
            <a:r>
              <a:rPr lang="nl-NL" sz="2400" b="1" dirty="0" err="1"/>
              <a:t>numerous</a:t>
            </a:r>
            <a:r>
              <a:rPr lang="nl-NL" sz="2400" b="1" dirty="0"/>
              <a:t> </a:t>
            </a:r>
            <a:r>
              <a:rPr lang="nl-NL" sz="2400" b="1" dirty="0" err="1"/>
              <a:t>circular</a:t>
            </a:r>
            <a:r>
              <a:rPr lang="nl-NL" sz="2400" b="1" dirty="0"/>
              <a:t> </a:t>
            </a:r>
            <a:r>
              <a:rPr lang="nl-NL" sz="2400" b="1" dirty="0" err="1"/>
              <a:t>economy</a:t>
            </a:r>
            <a:r>
              <a:rPr lang="nl-NL" sz="2400" b="1" dirty="0"/>
              <a:t> </a:t>
            </a:r>
            <a:r>
              <a:rPr lang="nl-NL" sz="2400" b="1" dirty="0" err="1"/>
              <a:t>initiatives</a:t>
            </a:r>
            <a:endParaRPr lang="nl-NL" sz="2400" b="1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193A7AA-1DA7-B245-833B-F4961C20087F}"/>
              </a:ext>
            </a:extLst>
          </p:cNvPr>
          <p:cNvSpPr txBox="1"/>
          <p:nvPr/>
        </p:nvSpPr>
        <p:spPr>
          <a:xfrm>
            <a:off x="507933" y="1784891"/>
            <a:ext cx="370126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/>
              <a:t>Regional</a:t>
            </a:r>
            <a:r>
              <a:rPr lang="nl-NL" sz="2400" b="1" dirty="0"/>
              <a:t> </a:t>
            </a:r>
            <a:r>
              <a:rPr lang="nl-NL" sz="2400" b="1" dirty="0" err="1"/>
              <a:t>circular</a:t>
            </a:r>
            <a:r>
              <a:rPr lang="nl-NL" sz="2400" b="1" dirty="0"/>
              <a:t> </a:t>
            </a:r>
            <a:r>
              <a:rPr lang="nl-NL" sz="2400" b="1" dirty="0" err="1"/>
              <a:t>economy</a:t>
            </a:r>
            <a:r>
              <a:rPr lang="nl-NL" sz="2400" b="1" dirty="0"/>
              <a:t> </a:t>
            </a:r>
            <a:r>
              <a:rPr lang="nl-NL" sz="2400" b="1" dirty="0" err="1"/>
              <a:t>programme</a:t>
            </a:r>
            <a:r>
              <a:rPr lang="nl-NL" sz="2400" b="1" dirty="0"/>
              <a:t> in: </a:t>
            </a:r>
          </a:p>
          <a:p>
            <a:r>
              <a:rPr lang="nl-NL" b="1" dirty="0"/>
              <a:t> 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 err="1"/>
              <a:t>Two</a:t>
            </a:r>
            <a:r>
              <a:rPr lang="nl-NL" sz="2000" dirty="0"/>
              <a:t> </a:t>
            </a:r>
            <a:r>
              <a:rPr lang="nl-NL" sz="2000" dirty="0" err="1"/>
              <a:t>main</a:t>
            </a:r>
            <a:r>
              <a:rPr lang="nl-NL" sz="2000" dirty="0"/>
              <a:t> </a:t>
            </a:r>
            <a:r>
              <a:rPr lang="nl-NL" sz="2000" dirty="0" err="1"/>
              <a:t>strategies</a:t>
            </a:r>
            <a:endParaRPr lang="nl-NL" sz="2000" dirty="0"/>
          </a:p>
          <a:p>
            <a:pPr marL="285750" indent="-285750">
              <a:buFontTx/>
              <a:buChar char="-"/>
            </a:pPr>
            <a:r>
              <a:rPr lang="nl-NL" sz="2000" dirty="0"/>
              <a:t>High-</a:t>
            </a:r>
            <a:r>
              <a:rPr lang="nl-NL" sz="2000" dirty="0" err="1"/>
              <a:t>value</a:t>
            </a:r>
            <a:r>
              <a:rPr lang="nl-NL" sz="2000" dirty="0"/>
              <a:t> recycling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reuse</a:t>
            </a:r>
            <a:r>
              <a:rPr lang="nl-NL" sz="2000" dirty="0"/>
              <a:t> of major resource streams</a:t>
            </a:r>
          </a:p>
          <a:p>
            <a:pPr marL="285750" indent="-285750">
              <a:buFontTx/>
              <a:buChar char="-"/>
            </a:pPr>
            <a:r>
              <a:rPr lang="nl-NL" sz="2000" dirty="0" err="1"/>
              <a:t>Circular</a:t>
            </a:r>
            <a:r>
              <a:rPr lang="nl-NL" sz="2000" dirty="0"/>
              <a:t> </a:t>
            </a:r>
            <a:r>
              <a:rPr lang="nl-NL" sz="2000" dirty="0" err="1"/>
              <a:t>procurement</a:t>
            </a:r>
            <a:endParaRPr lang="nl-NL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7960A71-A439-3F48-8479-E5CB60937996}"/>
              </a:ext>
            </a:extLst>
          </p:cNvPr>
          <p:cNvSpPr txBox="1"/>
          <p:nvPr/>
        </p:nvSpPr>
        <p:spPr>
          <a:xfrm>
            <a:off x="4236161" y="1784891"/>
            <a:ext cx="504251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</a:t>
            </a:r>
            <a:r>
              <a:rPr lang="nl-NL" sz="2400" b="1" dirty="0" err="1"/>
              <a:t>Initiatives</a:t>
            </a:r>
            <a:r>
              <a:rPr lang="nl-NL" sz="2400" b="1" dirty="0"/>
              <a:t> of product </a:t>
            </a:r>
            <a:r>
              <a:rPr lang="nl-NL" sz="2400" b="1" dirty="0" err="1"/>
              <a:t>chains</a:t>
            </a:r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  <a:p>
            <a:r>
              <a:rPr lang="nl-NL" sz="2400" b="1" dirty="0"/>
              <a:t>		</a:t>
            </a:r>
          </a:p>
          <a:p>
            <a:r>
              <a:rPr lang="nl-NL" sz="2400" b="1" dirty="0"/>
              <a:t>		</a:t>
            </a:r>
            <a:r>
              <a:rPr lang="nl-NL" sz="2000" dirty="0" err="1"/>
              <a:t>Redesign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recycling of </a:t>
            </a:r>
            <a:r>
              <a:rPr lang="nl-NL" sz="2000" dirty="0" err="1"/>
              <a:t>mattresses</a:t>
            </a:r>
            <a:endParaRPr lang="nl-NL" sz="2000" dirty="0"/>
          </a:p>
          <a:p>
            <a:endParaRPr lang="nl-NL" sz="2000" dirty="0"/>
          </a:p>
          <a:p>
            <a:pPr lvl="1"/>
            <a:r>
              <a:rPr lang="nl-NL" sz="2000" dirty="0"/>
              <a:t>	</a:t>
            </a:r>
          </a:p>
          <a:p>
            <a:pPr lvl="1"/>
            <a:r>
              <a:rPr lang="nl-NL" sz="2000" dirty="0"/>
              <a:t>	</a:t>
            </a:r>
            <a:r>
              <a:rPr lang="nl-NL" sz="2000" dirty="0" err="1"/>
              <a:t>Sustainable</a:t>
            </a:r>
            <a:r>
              <a:rPr lang="nl-NL" sz="2000" dirty="0"/>
              <a:t> concrete (50% CO2 </a:t>
            </a:r>
          </a:p>
          <a:p>
            <a:pPr lvl="1"/>
            <a:r>
              <a:rPr lang="nl-NL" sz="2000" dirty="0"/>
              <a:t>	</a:t>
            </a:r>
            <a:r>
              <a:rPr lang="nl-NL" sz="2000" dirty="0" err="1"/>
              <a:t>reduction</a:t>
            </a:r>
            <a:r>
              <a:rPr lang="nl-NL" sz="2000" dirty="0"/>
              <a:t>, 100% recycling in 2030)</a:t>
            </a:r>
          </a:p>
          <a:p>
            <a:endParaRPr lang="nl-NL" sz="2400" dirty="0"/>
          </a:p>
          <a:p>
            <a:r>
              <a:rPr lang="nl-NL" sz="2000" dirty="0"/>
              <a:t>	       	</a:t>
            </a:r>
            <a:r>
              <a:rPr lang="nl-NL" sz="2000" dirty="0" err="1"/>
              <a:t>Sustainable</a:t>
            </a:r>
            <a:r>
              <a:rPr lang="nl-NL" sz="2000" dirty="0"/>
              <a:t> fashion (</a:t>
            </a:r>
            <a:r>
              <a:rPr lang="nl-NL" sz="2000" dirty="0" err="1"/>
              <a:t>integrating</a:t>
            </a:r>
            <a:r>
              <a:rPr lang="nl-NL" sz="2000" dirty="0"/>
              <a:t> </a:t>
            </a:r>
          </a:p>
          <a:p>
            <a:r>
              <a:rPr lang="nl-NL" sz="2000" dirty="0"/>
              <a:t>                </a:t>
            </a:r>
            <a:r>
              <a:rPr lang="nl-NL" sz="2000" dirty="0" err="1"/>
              <a:t>concepts</a:t>
            </a:r>
            <a:r>
              <a:rPr lang="nl-NL" sz="2000" dirty="0"/>
              <a:t> of slow fashion in fashion </a:t>
            </a:r>
          </a:p>
          <a:p>
            <a:r>
              <a:rPr lang="nl-NL" sz="2000" dirty="0"/>
              <a:t>                </a:t>
            </a:r>
            <a:r>
              <a:rPr lang="nl-NL" sz="2000" dirty="0" err="1"/>
              <a:t>brands</a:t>
            </a:r>
            <a:r>
              <a:rPr lang="nl-NL" sz="2000" dirty="0"/>
              <a:t>)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B31AC6B-06AA-BF44-859D-ADFCECA7B21F}"/>
              </a:ext>
            </a:extLst>
          </p:cNvPr>
          <p:cNvSpPr/>
          <p:nvPr/>
        </p:nvSpPr>
        <p:spPr>
          <a:xfrm>
            <a:off x="665825" y="3116062"/>
            <a:ext cx="3047276" cy="923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err="1"/>
              <a:t>Metropolitan</a:t>
            </a:r>
            <a:r>
              <a:rPr lang="nl-NL" b="1" dirty="0"/>
              <a:t> </a:t>
            </a:r>
            <a:r>
              <a:rPr lang="nl-NL" b="1" dirty="0" err="1"/>
              <a:t>Region</a:t>
            </a:r>
            <a:r>
              <a:rPr lang="nl-NL" b="1" dirty="0"/>
              <a:t> Amsterdam</a:t>
            </a:r>
            <a:endParaRPr lang="nl-NL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855DE3FE-687C-F04E-A9B5-0054F93099E9}"/>
              </a:ext>
            </a:extLst>
          </p:cNvPr>
          <p:cNvSpPr/>
          <p:nvPr/>
        </p:nvSpPr>
        <p:spPr>
          <a:xfrm>
            <a:off x="4229603" y="3100274"/>
            <a:ext cx="771170" cy="7696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4249D813-348F-BD42-851B-E1378AD912CE}"/>
              </a:ext>
            </a:extLst>
          </p:cNvPr>
          <p:cNvSpPr/>
          <p:nvPr/>
        </p:nvSpPr>
        <p:spPr>
          <a:xfrm>
            <a:off x="4236162" y="4206698"/>
            <a:ext cx="771170" cy="7696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44588FB1-D43D-6147-9980-DAB417CB3833}"/>
              </a:ext>
            </a:extLst>
          </p:cNvPr>
          <p:cNvSpPr/>
          <p:nvPr/>
        </p:nvSpPr>
        <p:spPr>
          <a:xfrm>
            <a:off x="4236161" y="5380450"/>
            <a:ext cx="771171" cy="7696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CustomIcon">
            <a:extLst>
              <a:ext uri="{FF2B5EF4-FFF2-40B4-BE49-F238E27FC236}">
                <a16:creationId xmlns:a16="http://schemas.microsoft.com/office/drawing/2014/main" id="{0AAA0573-E91D-0049-8A74-26573D650C9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70963" y="5499609"/>
            <a:ext cx="503802" cy="503802"/>
          </a:xfrm>
          <a:prstGeom prst="rect">
            <a:avLst/>
          </a:prstGeom>
        </p:spPr>
      </p:pic>
      <p:pic>
        <p:nvPicPr>
          <p:cNvPr id="13" name="CustomIcon">
            <a:extLst>
              <a:ext uri="{FF2B5EF4-FFF2-40B4-BE49-F238E27FC236}">
                <a16:creationId xmlns:a16="http://schemas.microsoft.com/office/drawing/2014/main" id="{184750A5-6E8A-CF49-9385-A7A4AE40109A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1804" y="4339632"/>
            <a:ext cx="503802" cy="503802"/>
          </a:xfrm>
          <a:prstGeom prst="rect">
            <a:avLst/>
          </a:prstGeom>
        </p:spPr>
      </p:pic>
      <p:grpSp>
        <p:nvGrpSpPr>
          <p:cNvPr id="14" name="Group 44">
            <a:extLst>
              <a:ext uri="{FF2B5EF4-FFF2-40B4-BE49-F238E27FC236}">
                <a16:creationId xmlns:a16="http://schemas.microsoft.com/office/drawing/2014/main" id="{0A483706-33BD-BC41-9752-A99363F8FC37}"/>
              </a:ext>
            </a:extLst>
          </p:cNvPr>
          <p:cNvGrpSpPr>
            <a:grpSpLocks/>
          </p:cNvGrpSpPr>
          <p:nvPr/>
        </p:nvGrpSpPr>
        <p:grpSpPr>
          <a:xfrm flipH="1" flipV="1">
            <a:off x="4367088" y="3275860"/>
            <a:ext cx="538518" cy="526756"/>
            <a:chOff x="3943230" y="1134878"/>
            <a:chExt cx="1814473" cy="1396186"/>
          </a:xfrm>
        </p:grpSpPr>
        <p:sp>
          <p:nvSpPr>
            <p:cNvPr id="15" name="Freeform: Shape 45">
              <a:extLst>
                <a:ext uri="{FF2B5EF4-FFF2-40B4-BE49-F238E27FC236}">
                  <a16:creationId xmlns:a16="http://schemas.microsoft.com/office/drawing/2014/main" id="{472A7905-2D95-724A-9BB1-5DF48508F710}"/>
                </a:ext>
              </a:extLst>
            </p:cNvPr>
            <p:cNvSpPr/>
            <p:nvPr/>
          </p:nvSpPr>
          <p:spPr>
            <a:xfrm>
              <a:off x="3973353" y="1134878"/>
              <a:ext cx="1784350" cy="1039813"/>
            </a:xfrm>
            <a:custGeom>
              <a:avLst/>
              <a:gdLst>
                <a:gd name="connsiteX0" fmla="*/ 0 w 1784350"/>
                <a:gd name="connsiteY0" fmla="*/ 1035050 h 1054100"/>
                <a:gd name="connsiteX1" fmla="*/ 285750 w 1784350"/>
                <a:gd name="connsiteY1" fmla="*/ 19050 h 1054100"/>
                <a:gd name="connsiteX2" fmla="*/ 1466850 w 1784350"/>
                <a:gd name="connsiteY2" fmla="*/ 0 h 1054100"/>
                <a:gd name="connsiteX3" fmla="*/ 1784350 w 1784350"/>
                <a:gd name="connsiteY3" fmla="*/ 1054100 h 1054100"/>
                <a:gd name="connsiteX4" fmla="*/ 0 w 1784350"/>
                <a:gd name="connsiteY4" fmla="*/ 1035050 h 1054100"/>
                <a:gd name="connsiteX0" fmla="*/ 0 w 1784350"/>
                <a:gd name="connsiteY0" fmla="*/ 1016000 h 1035050"/>
                <a:gd name="connsiteX1" fmla="*/ 285750 w 1784350"/>
                <a:gd name="connsiteY1" fmla="*/ 0 h 1035050"/>
                <a:gd name="connsiteX2" fmla="*/ 1462087 w 1784350"/>
                <a:gd name="connsiteY2" fmla="*/ 4762 h 1035050"/>
                <a:gd name="connsiteX3" fmla="*/ 1784350 w 1784350"/>
                <a:gd name="connsiteY3" fmla="*/ 1035050 h 1035050"/>
                <a:gd name="connsiteX4" fmla="*/ 0 w 1784350"/>
                <a:gd name="connsiteY4" fmla="*/ 1016000 h 1035050"/>
                <a:gd name="connsiteX0" fmla="*/ 0 w 1784350"/>
                <a:gd name="connsiteY0" fmla="*/ 1016000 h 1035050"/>
                <a:gd name="connsiteX1" fmla="*/ 309562 w 1784350"/>
                <a:gd name="connsiteY1" fmla="*/ 0 h 1035050"/>
                <a:gd name="connsiteX2" fmla="*/ 1462087 w 1784350"/>
                <a:gd name="connsiteY2" fmla="*/ 4762 h 1035050"/>
                <a:gd name="connsiteX3" fmla="*/ 1784350 w 1784350"/>
                <a:gd name="connsiteY3" fmla="*/ 1035050 h 1035050"/>
                <a:gd name="connsiteX4" fmla="*/ 0 w 1784350"/>
                <a:gd name="connsiteY4" fmla="*/ 1016000 h 1035050"/>
                <a:gd name="connsiteX0" fmla="*/ 0 w 1784350"/>
                <a:gd name="connsiteY0" fmla="*/ 1020763 h 1039813"/>
                <a:gd name="connsiteX1" fmla="*/ 333374 w 1784350"/>
                <a:gd name="connsiteY1" fmla="*/ 0 h 1039813"/>
                <a:gd name="connsiteX2" fmla="*/ 1462087 w 1784350"/>
                <a:gd name="connsiteY2" fmla="*/ 9525 h 1039813"/>
                <a:gd name="connsiteX3" fmla="*/ 1784350 w 1784350"/>
                <a:gd name="connsiteY3" fmla="*/ 1039813 h 1039813"/>
                <a:gd name="connsiteX4" fmla="*/ 0 w 1784350"/>
                <a:gd name="connsiteY4" fmla="*/ 1020763 h 103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4350" h="1039813">
                  <a:moveTo>
                    <a:pt x="0" y="1020763"/>
                  </a:moveTo>
                  <a:lnTo>
                    <a:pt x="333374" y="0"/>
                  </a:lnTo>
                  <a:lnTo>
                    <a:pt x="1462087" y="9525"/>
                  </a:lnTo>
                  <a:lnTo>
                    <a:pt x="1784350" y="1039813"/>
                  </a:lnTo>
                  <a:lnTo>
                    <a:pt x="0" y="1020763"/>
                  </a:lnTo>
                  <a:close/>
                </a:path>
              </a:pathLst>
            </a:custGeom>
            <a:noFill/>
            <a:ln w="6350" cap="sq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46">
              <a:extLst>
                <a:ext uri="{FF2B5EF4-FFF2-40B4-BE49-F238E27FC236}">
                  <a16:creationId xmlns:a16="http://schemas.microsoft.com/office/drawing/2014/main" id="{5F76EEE1-FFA4-D949-864D-3E9BE622BC6A}"/>
                </a:ext>
              </a:extLst>
            </p:cNvPr>
            <p:cNvSpPr/>
            <p:nvPr/>
          </p:nvSpPr>
          <p:spPr>
            <a:xfrm>
              <a:off x="3943230" y="2162764"/>
              <a:ext cx="1814472" cy="368300"/>
            </a:xfrm>
            <a:custGeom>
              <a:avLst/>
              <a:gdLst>
                <a:gd name="connsiteX0" fmla="*/ 0 w 1797050"/>
                <a:gd name="connsiteY0" fmla="*/ 0 h 368300"/>
                <a:gd name="connsiteX1" fmla="*/ 19050 w 1797050"/>
                <a:gd name="connsiteY1" fmla="*/ 336550 h 368300"/>
                <a:gd name="connsiteX2" fmla="*/ 1771650 w 1797050"/>
                <a:gd name="connsiteY2" fmla="*/ 368300 h 368300"/>
                <a:gd name="connsiteX3" fmla="*/ 1797050 w 1797050"/>
                <a:gd name="connsiteY3" fmla="*/ 19050 h 368300"/>
                <a:gd name="connsiteX0" fmla="*/ 14498 w 1811548"/>
                <a:gd name="connsiteY0" fmla="*/ 0 h 368300"/>
                <a:gd name="connsiteX1" fmla="*/ 0 w 1811548"/>
                <a:gd name="connsiteY1" fmla="*/ 331788 h 368300"/>
                <a:gd name="connsiteX2" fmla="*/ 1786148 w 1811548"/>
                <a:gd name="connsiteY2" fmla="*/ 368300 h 368300"/>
                <a:gd name="connsiteX3" fmla="*/ 1811548 w 1811548"/>
                <a:gd name="connsiteY3" fmla="*/ 19050 h 368300"/>
                <a:gd name="connsiteX0" fmla="*/ 14498 w 1811548"/>
                <a:gd name="connsiteY0" fmla="*/ 0 h 368300"/>
                <a:gd name="connsiteX1" fmla="*/ 0 w 1811548"/>
                <a:gd name="connsiteY1" fmla="*/ 331788 h 368300"/>
                <a:gd name="connsiteX2" fmla="*/ 1805318 w 1811548"/>
                <a:gd name="connsiteY2" fmla="*/ 368300 h 368300"/>
                <a:gd name="connsiteX3" fmla="*/ 1811548 w 1811548"/>
                <a:gd name="connsiteY3" fmla="*/ 19050 h 368300"/>
                <a:gd name="connsiteX0" fmla="*/ 24083 w 1821133"/>
                <a:gd name="connsiteY0" fmla="*/ 0 h 368300"/>
                <a:gd name="connsiteX1" fmla="*/ 0 w 1821133"/>
                <a:gd name="connsiteY1" fmla="*/ 322263 h 368300"/>
                <a:gd name="connsiteX2" fmla="*/ 1814903 w 1821133"/>
                <a:gd name="connsiteY2" fmla="*/ 368300 h 368300"/>
                <a:gd name="connsiteX3" fmla="*/ 1821133 w 1821133"/>
                <a:gd name="connsiteY3" fmla="*/ 19050 h 368300"/>
                <a:gd name="connsiteX0" fmla="*/ 28875 w 1825925"/>
                <a:gd name="connsiteY0" fmla="*/ 0 h 368300"/>
                <a:gd name="connsiteX1" fmla="*/ 0 w 1825925"/>
                <a:gd name="connsiteY1" fmla="*/ 360363 h 368300"/>
                <a:gd name="connsiteX2" fmla="*/ 1819695 w 1825925"/>
                <a:gd name="connsiteY2" fmla="*/ 368300 h 368300"/>
                <a:gd name="connsiteX3" fmla="*/ 1825925 w 1825925"/>
                <a:gd name="connsiteY3" fmla="*/ 19050 h 36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5925" h="368300">
                  <a:moveTo>
                    <a:pt x="28875" y="0"/>
                  </a:moveTo>
                  <a:lnTo>
                    <a:pt x="0" y="360363"/>
                  </a:lnTo>
                  <a:lnTo>
                    <a:pt x="1819695" y="368300"/>
                  </a:lnTo>
                  <a:lnTo>
                    <a:pt x="1825925" y="19050"/>
                  </a:lnTo>
                </a:path>
              </a:pathLst>
            </a:custGeom>
            <a:noFill/>
            <a:ln w="6350" cap="sq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Oval 72">
              <a:extLst>
                <a:ext uri="{FF2B5EF4-FFF2-40B4-BE49-F238E27FC236}">
                  <a16:creationId xmlns:a16="http://schemas.microsoft.com/office/drawing/2014/main" id="{E09ED8E1-CE89-DA43-920B-CEE77DAD57BB}"/>
                </a:ext>
              </a:extLst>
            </p:cNvPr>
            <p:cNvSpPr/>
            <p:nvPr/>
          </p:nvSpPr>
          <p:spPr>
            <a:xfrm>
              <a:off x="4410075" y="1319213"/>
              <a:ext cx="95250" cy="95250"/>
            </a:xfrm>
            <a:prstGeom prst="ellipse">
              <a:avLst/>
            </a:prstGeom>
            <a:noFill/>
            <a:ln w="6350" cap="sq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18" name="Oval 73">
              <a:extLst>
                <a:ext uri="{FF2B5EF4-FFF2-40B4-BE49-F238E27FC236}">
                  <a16:creationId xmlns:a16="http://schemas.microsoft.com/office/drawing/2014/main" id="{BD9BF50E-7668-3F46-95F6-03F461882276}"/>
                </a:ext>
              </a:extLst>
            </p:cNvPr>
            <p:cNvSpPr/>
            <p:nvPr/>
          </p:nvSpPr>
          <p:spPr>
            <a:xfrm>
              <a:off x="4817269" y="1319213"/>
              <a:ext cx="95250" cy="95250"/>
            </a:xfrm>
            <a:prstGeom prst="ellipse">
              <a:avLst/>
            </a:prstGeom>
            <a:noFill/>
            <a:ln w="6350" cap="sq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19" name="Oval 74">
              <a:extLst>
                <a:ext uri="{FF2B5EF4-FFF2-40B4-BE49-F238E27FC236}">
                  <a16:creationId xmlns:a16="http://schemas.microsoft.com/office/drawing/2014/main" id="{4D4E4865-4554-8245-80E0-752BC979ECFA}"/>
                </a:ext>
              </a:extLst>
            </p:cNvPr>
            <p:cNvSpPr/>
            <p:nvPr/>
          </p:nvSpPr>
          <p:spPr>
            <a:xfrm>
              <a:off x="5224463" y="1319213"/>
              <a:ext cx="95250" cy="95250"/>
            </a:xfrm>
            <a:prstGeom prst="ellipse">
              <a:avLst/>
            </a:prstGeom>
            <a:noFill/>
            <a:ln w="6350" cap="sq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20" name="Oval 75">
              <a:extLst>
                <a:ext uri="{FF2B5EF4-FFF2-40B4-BE49-F238E27FC236}">
                  <a16:creationId xmlns:a16="http://schemas.microsoft.com/office/drawing/2014/main" id="{96A69B4D-6147-114E-9E2B-E726503811D0}"/>
                </a:ext>
              </a:extLst>
            </p:cNvPr>
            <p:cNvSpPr/>
            <p:nvPr/>
          </p:nvSpPr>
          <p:spPr>
            <a:xfrm>
              <a:off x="4360862" y="1600201"/>
              <a:ext cx="95250" cy="95250"/>
            </a:xfrm>
            <a:prstGeom prst="ellipse">
              <a:avLst/>
            </a:prstGeom>
            <a:noFill/>
            <a:ln w="6350" cap="sq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21" name="Oval 76">
              <a:extLst>
                <a:ext uri="{FF2B5EF4-FFF2-40B4-BE49-F238E27FC236}">
                  <a16:creationId xmlns:a16="http://schemas.microsoft.com/office/drawing/2014/main" id="{CBED29B7-9B5F-3D4C-AD52-3D3EDCBEFA28}"/>
                </a:ext>
              </a:extLst>
            </p:cNvPr>
            <p:cNvSpPr/>
            <p:nvPr/>
          </p:nvSpPr>
          <p:spPr>
            <a:xfrm>
              <a:off x="4817269" y="1600201"/>
              <a:ext cx="95250" cy="95250"/>
            </a:xfrm>
            <a:prstGeom prst="ellipse">
              <a:avLst/>
            </a:prstGeom>
            <a:noFill/>
            <a:ln w="6350" cap="sq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22" name="Oval 77">
              <a:extLst>
                <a:ext uri="{FF2B5EF4-FFF2-40B4-BE49-F238E27FC236}">
                  <a16:creationId xmlns:a16="http://schemas.microsoft.com/office/drawing/2014/main" id="{E6A760DA-9E2F-C241-8FFB-162EF4A58E73}"/>
                </a:ext>
              </a:extLst>
            </p:cNvPr>
            <p:cNvSpPr/>
            <p:nvPr/>
          </p:nvSpPr>
          <p:spPr>
            <a:xfrm>
              <a:off x="5277645" y="1600200"/>
              <a:ext cx="95250" cy="95250"/>
            </a:xfrm>
            <a:prstGeom prst="ellipse">
              <a:avLst/>
            </a:prstGeom>
            <a:noFill/>
            <a:ln w="6350" cap="sq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23" name="Oval 78">
              <a:extLst>
                <a:ext uri="{FF2B5EF4-FFF2-40B4-BE49-F238E27FC236}">
                  <a16:creationId xmlns:a16="http://schemas.microsoft.com/office/drawing/2014/main" id="{2397FCAF-9BCE-844F-B564-BCF37B6D9B74}"/>
                </a:ext>
              </a:extLst>
            </p:cNvPr>
            <p:cNvSpPr/>
            <p:nvPr/>
          </p:nvSpPr>
          <p:spPr>
            <a:xfrm>
              <a:off x="4311650" y="1881188"/>
              <a:ext cx="95250" cy="95250"/>
            </a:xfrm>
            <a:prstGeom prst="ellipse">
              <a:avLst/>
            </a:prstGeom>
            <a:noFill/>
            <a:ln w="6350" cap="sq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24" name="Oval 79">
              <a:extLst>
                <a:ext uri="{FF2B5EF4-FFF2-40B4-BE49-F238E27FC236}">
                  <a16:creationId xmlns:a16="http://schemas.microsoft.com/office/drawing/2014/main" id="{1A73DDFE-806A-F543-93F0-453E0059D123}"/>
                </a:ext>
              </a:extLst>
            </p:cNvPr>
            <p:cNvSpPr/>
            <p:nvPr/>
          </p:nvSpPr>
          <p:spPr>
            <a:xfrm>
              <a:off x="4817269" y="1881188"/>
              <a:ext cx="95250" cy="95250"/>
            </a:xfrm>
            <a:prstGeom prst="ellipse">
              <a:avLst/>
            </a:prstGeom>
            <a:noFill/>
            <a:ln w="6350" cap="sq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25" name="Oval 80">
              <a:extLst>
                <a:ext uri="{FF2B5EF4-FFF2-40B4-BE49-F238E27FC236}">
                  <a16:creationId xmlns:a16="http://schemas.microsoft.com/office/drawing/2014/main" id="{8BCD8885-8BA3-6040-AE31-7EA3F47442E4}"/>
                </a:ext>
              </a:extLst>
            </p:cNvPr>
            <p:cNvSpPr/>
            <p:nvPr/>
          </p:nvSpPr>
          <p:spPr>
            <a:xfrm>
              <a:off x="5330826" y="1881188"/>
              <a:ext cx="95250" cy="95250"/>
            </a:xfrm>
            <a:prstGeom prst="ellipse">
              <a:avLst/>
            </a:prstGeom>
            <a:noFill/>
            <a:ln w="6350" cap="sq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982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60EEAD7-579E-4C8F-9579-C858B461598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think-cell Slide" r:id="rId13" imgW="395" imgH="394" progId="TCLayout.ActiveDocument.1">
                  <p:embed/>
                </p:oleObj>
              </mc:Choice>
              <mc:Fallback>
                <p:oleObj name="think-cell Slide" r:id="rId13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60EEAD7-579E-4C8F-9579-C858B46159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60E66C9-08B2-4437-A76D-980D63ACF03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l-NL" sz="3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072A02C-B004-4E54-935B-615D74CF3579}"/>
              </a:ext>
            </a:extLst>
          </p:cNvPr>
          <p:cNvSpPr/>
          <p:nvPr/>
        </p:nvSpPr>
        <p:spPr>
          <a:xfrm>
            <a:off x="926428" y="2587595"/>
            <a:ext cx="558974" cy="558974"/>
          </a:xfrm>
          <a:prstGeom prst="ellipse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C664872-05C4-4D82-9D7B-FF1D6C1DDDFE}"/>
              </a:ext>
            </a:extLst>
          </p:cNvPr>
          <p:cNvSpPr/>
          <p:nvPr/>
        </p:nvSpPr>
        <p:spPr>
          <a:xfrm>
            <a:off x="3302137" y="2587595"/>
            <a:ext cx="558974" cy="558974"/>
          </a:xfrm>
          <a:prstGeom prst="ellipse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C37B2A1-4E87-4901-9786-D2708BBD9778}"/>
              </a:ext>
            </a:extLst>
          </p:cNvPr>
          <p:cNvSpPr/>
          <p:nvPr/>
        </p:nvSpPr>
        <p:spPr>
          <a:xfrm>
            <a:off x="5315818" y="2587595"/>
            <a:ext cx="558974" cy="558974"/>
          </a:xfrm>
          <a:prstGeom prst="ellipse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717B82B-1250-4953-A0D4-583E3C608602}"/>
              </a:ext>
            </a:extLst>
          </p:cNvPr>
          <p:cNvSpPr/>
          <p:nvPr/>
        </p:nvSpPr>
        <p:spPr>
          <a:xfrm>
            <a:off x="7490583" y="2587595"/>
            <a:ext cx="558974" cy="558974"/>
          </a:xfrm>
          <a:prstGeom prst="ellipse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54EB9F-3FCE-4897-B886-380A18E0DC76}"/>
              </a:ext>
            </a:extLst>
          </p:cNvPr>
          <p:cNvSpPr/>
          <p:nvPr/>
        </p:nvSpPr>
        <p:spPr>
          <a:xfrm>
            <a:off x="0" y="1"/>
            <a:ext cx="9144000" cy="23368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64C68A-2625-44D1-B03E-16F6D443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91" y="848276"/>
            <a:ext cx="6198450" cy="410369"/>
          </a:xfrm>
        </p:spPr>
        <p:txBody>
          <a:bodyPr>
            <a:spAutoFit/>
          </a:bodyPr>
          <a:lstStyle/>
          <a:p>
            <a:pPr>
              <a:buClr>
                <a:schemeClr val="bg1"/>
              </a:buClr>
            </a:pPr>
            <a:r>
              <a:rPr lang="nl-NL" sz="3200" dirty="0" err="1">
                <a:solidFill>
                  <a:schemeClr val="bg1"/>
                </a:solidFill>
              </a:rPr>
              <a:t>Lessons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learned</a:t>
            </a:r>
            <a:r>
              <a:rPr lang="nl-NL" sz="3200" dirty="0">
                <a:solidFill>
                  <a:schemeClr val="bg1"/>
                </a:solidFill>
              </a:rPr>
              <a:t> (1)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BAA1EA0-8005-4536-A56E-5F21502CCB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791" y="1641243"/>
            <a:ext cx="8573844" cy="410369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nl-NL" sz="2800" b="1" dirty="0">
                <a:solidFill>
                  <a:schemeClr val="bg1"/>
                </a:solidFill>
              </a:rPr>
              <a:t>SPARKING THE TRANSITION</a:t>
            </a:r>
          </a:p>
        </p:txBody>
      </p:sp>
      <p:pic>
        <p:nvPicPr>
          <p:cNvPr id="8" name="Picture 7" descr="AEB_logo_board.gif">
            <a:extLst>
              <a:ext uri="{FF2B5EF4-FFF2-40B4-BE49-F238E27FC236}">
                <a16:creationId xmlns:a16="http://schemas.microsoft.com/office/drawing/2014/main" id="{4F22478F-1E25-4198-8D1A-99B48875662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727" y="472040"/>
            <a:ext cx="3683770" cy="2227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784D49D-D35B-44C0-B62E-D9568A863666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5621" y="3283295"/>
            <a:ext cx="1981926" cy="217033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ts val="3200"/>
              </a:lnSpc>
              <a:spcBef>
                <a:spcPct val="20000"/>
              </a:spcBef>
              <a:buFont typeface="Arial"/>
              <a:buNone/>
              <a:defRPr sz="2000" b="0" i="0">
                <a:latin typeface="Arial"/>
                <a:cs typeface="Arial"/>
              </a:defRPr>
            </a:lvl1pPr>
            <a:lvl2pPr marL="285750" lvl="1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2pPr>
            <a:lvl3pPr marL="571500" lvl="2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3pPr>
            <a:lvl4pPr marL="857250" lvl="3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4pPr>
            <a:lvl5pPr marL="1143000" lvl="4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Building a circular economy is a journey with a clear destination, but without a predetermined path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2C883A-431A-4D84-A97A-522348E5EB20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706677" y="3283295"/>
            <a:ext cx="1981926" cy="217033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ts val="3200"/>
              </a:lnSpc>
              <a:spcBef>
                <a:spcPct val="20000"/>
              </a:spcBef>
              <a:buFont typeface="Arial"/>
              <a:buNone/>
              <a:defRPr sz="2000" b="0" i="0">
                <a:latin typeface="Arial"/>
                <a:cs typeface="Arial"/>
              </a:defRPr>
            </a:lvl1pPr>
            <a:lvl2pPr marL="285750" lvl="1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2pPr>
            <a:lvl3pPr marL="571500" lvl="2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3pPr>
            <a:lvl4pPr marL="857250" lvl="3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4pPr>
            <a:lvl5pPr marL="1143000" lvl="4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tasks to be performed for each circular initiative are roughly the same,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but the focus is case specific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FAA2CE-468E-462D-949E-C96FB80C1DA6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557734" y="3283295"/>
            <a:ext cx="1981926" cy="3278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ts val="3200"/>
              </a:lnSpc>
              <a:spcBef>
                <a:spcPct val="20000"/>
              </a:spcBef>
              <a:buFont typeface="Arial"/>
              <a:buNone/>
              <a:defRPr sz="2000" b="0" i="0">
                <a:latin typeface="Arial"/>
                <a:cs typeface="Arial"/>
              </a:defRPr>
            </a:lvl1pPr>
            <a:lvl2pPr marL="285750" lvl="1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2pPr>
            <a:lvl3pPr marL="571500" lvl="2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3pPr>
            <a:lvl4pPr marL="857250" lvl="3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4pPr>
            <a:lvl5pPr marL="1143000" lvl="4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implementation of circular initiatives occurs in four subsequent, but cyclic phases (preparing, building, scaling and mainstreaming circular initiatives)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9D43F6-7EED-4D11-876B-E5F0F19F6D1C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08791" y="3283295"/>
            <a:ext cx="1981926" cy="180100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ts val="3200"/>
              </a:lnSpc>
              <a:spcBef>
                <a:spcPct val="20000"/>
              </a:spcBef>
              <a:buFont typeface="Arial"/>
              <a:buNone/>
              <a:defRPr sz="2000" b="0" i="0">
                <a:latin typeface="Arial"/>
                <a:cs typeface="Arial"/>
              </a:defRPr>
            </a:lvl1pPr>
            <a:lvl2pPr marL="285750" lvl="1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2pPr>
            <a:lvl3pPr marL="571500" lvl="2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3pPr>
            <a:lvl4pPr marL="857250" lvl="3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4pPr>
            <a:lvl5pPr marL="1143000" lvl="4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transition starts with a shared sense of urgency. No actor can realize a circular initiative alone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C442EB-092B-4371-BA5D-3F6BAE8C050A}"/>
              </a:ext>
            </a:extLst>
          </p:cNvPr>
          <p:cNvSpPr txBox="1"/>
          <p:nvPr/>
        </p:nvSpPr>
        <p:spPr>
          <a:xfrm>
            <a:off x="408791" y="2805692"/>
            <a:ext cx="158752" cy="366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ts val="3200"/>
              </a:lnSpc>
              <a:spcBef>
                <a:spcPct val="20000"/>
              </a:spcBef>
              <a:buFont typeface="Arial"/>
              <a:buNone/>
              <a:defRPr sz="2000" b="0" i="0">
                <a:latin typeface="Arial"/>
                <a:cs typeface="Arial"/>
              </a:defRPr>
            </a:lvl1pPr>
            <a:lvl2pPr marL="285750" lvl="1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2pPr>
            <a:lvl3pPr marL="571500" lvl="2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3pPr>
            <a:lvl4pPr marL="857250" lvl="3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4pPr>
            <a:lvl5pPr marL="1143000" lvl="4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CB9CEB-168F-4725-9D24-B757896D39E2}"/>
              </a:ext>
            </a:extLst>
          </p:cNvPr>
          <p:cNvSpPr txBox="1"/>
          <p:nvPr/>
        </p:nvSpPr>
        <p:spPr>
          <a:xfrm>
            <a:off x="2557734" y="2805692"/>
            <a:ext cx="158752" cy="366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ts val="3200"/>
              </a:lnSpc>
              <a:spcBef>
                <a:spcPct val="20000"/>
              </a:spcBef>
              <a:buFont typeface="Arial"/>
              <a:buNone/>
              <a:defRPr sz="2000" b="0" i="0">
                <a:latin typeface="Arial"/>
                <a:cs typeface="Arial"/>
              </a:defRPr>
            </a:lvl1pPr>
            <a:lvl2pPr marL="285750" lvl="1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2pPr>
            <a:lvl3pPr marL="571500" lvl="2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3pPr>
            <a:lvl4pPr marL="857250" lvl="3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4pPr>
            <a:lvl5pPr marL="1143000" lvl="4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58411E-719D-4A70-87EB-759A4739BFDF}"/>
              </a:ext>
            </a:extLst>
          </p:cNvPr>
          <p:cNvSpPr txBox="1"/>
          <p:nvPr/>
        </p:nvSpPr>
        <p:spPr>
          <a:xfrm>
            <a:off x="4732499" y="2805692"/>
            <a:ext cx="158752" cy="366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ts val="3200"/>
              </a:lnSpc>
              <a:spcBef>
                <a:spcPct val="20000"/>
              </a:spcBef>
              <a:buFont typeface="Arial"/>
              <a:buNone/>
              <a:defRPr sz="2000" b="0" i="0">
                <a:latin typeface="Arial"/>
                <a:cs typeface="Arial"/>
              </a:defRPr>
            </a:lvl1pPr>
            <a:lvl2pPr marL="285750" lvl="1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2pPr>
            <a:lvl3pPr marL="571500" lvl="2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3pPr>
            <a:lvl4pPr marL="857250" lvl="3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4pPr>
            <a:lvl5pPr marL="1143000" lvl="4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9A31D2-5607-454B-B1C0-8E43E8177BBC}"/>
              </a:ext>
            </a:extLst>
          </p:cNvPr>
          <p:cNvSpPr txBox="1"/>
          <p:nvPr/>
        </p:nvSpPr>
        <p:spPr>
          <a:xfrm>
            <a:off x="6816096" y="2805692"/>
            <a:ext cx="158752" cy="366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ts val="3200"/>
              </a:lnSpc>
              <a:spcBef>
                <a:spcPct val="20000"/>
              </a:spcBef>
              <a:buFont typeface="Arial"/>
              <a:buNone/>
              <a:defRPr sz="2000" b="0" i="0">
                <a:latin typeface="Arial"/>
                <a:cs typeface="Arial"/>
              </a:defRPr>
            </a:lvl1pPr>
            <a:lvl2pPr marL="285750" lvl="1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2pPr>
            <a:lvl3pPr marL="571500" lvl="2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3pPr>
            <a:lvl4pPr marL="857250" lvl="3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4pPr>
            <a:lvl5pPr marL="1143000" lvl="4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26" name="CustomIcon">
            <a:extLst>
              <a:ext uri="{FF2B5EF4-FFF2-40B4-BE49-F238E27FC236}">
                <a16:creationId xmlns:a16="http://schemas.microsoft.com/office/drawing/2014/main" id="{A531F7AD-7891-4762-AAFB-B79DC2AD144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61149" y="2562282"/>
            <a:ext cx="609600" cy="609600"/>
          </a:xfrm>
          <a:prstGeom prst="rect">
            <a:avLst/>
          </a:prstGeom>
        </p:spPr>
      </p:pic>
      <p:pic>
        <p:nvPicPr>
          <p:cNvPr id="28" name="CustomIcon">
            <a:extLst>
              <a:ext uri="{FF2B5EF4-FFF2-40B4-BE49-F238E27FC236}">
                <a16:creationId xmlns:a16="http://schemas.microsoft.com/office/drawing/2014/main" id="{FE91494E-36D6-4279-8125-1844D0DD6D5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939097" y="2562282"/>
            <a:ext cx="609600" cy="609600"/>
          </a:xfrm>
          <a:prstGeom prst="rect">
            <a:avLst/>
          </a:prstGeom>
        </p:spPr>
      </p:pic>
      <p:pic>
        <p:nvPicPr>
          <p:cNvPr id="30" name="CustomIcon">
            <a:extLst>
              <a:ext uri="{FF2B5EF4-FFF2-40B4-BE49-F238E27FC236}">
                <a16:creationId xmlns:a16="http://schemas.microsoft.com/office/drawing/2014/main" id="{0D746517-64F3-42D4-824E-B781171DCFBD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041694" y="2562282"/>
            <a:ext cx="609600" cy="609600"/>
          </a:xfrm>
          <a:prstGeom prst="rect">
            <a:avLst/>
          </a:prstGeom>
        </p:spPr>
      </p:pic>
      <p:pic>
        <p:nvPicPr>
          <p:cNvPr id="32" name="CustomIcon">
            <a:extLst>
              <a:ext uri="{FF2B5EF4-FFF2-40B4-BE49-F238E27FC236}">
                <a16:creationId xmlns:a16="http://schemas.microsoft.com/office/drawing/2014/main" id="{C5445807-9775-449F-9EB2-A272A3FE4338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236984" y="25622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57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133EF0B-9C95-4C64-9895-F12788256F4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think-cell Slide" r:id="rId11" imgW="395" imgH="394" progId="TCLayout.ActiveDocument.1">
                  <p:embed/>
                </p:oleObj>
              </mc:Choice>
              <mc:Fallback>
                <p:oleObj name="think-cell Slide" r:id="rId11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133EF0B-9C95-4C64-9895-F12788256F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16D48F5-48B7-445D-8B4D-04CAE28B954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l-NL" sz="3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F939323-56FE-44CD-AC09-4D12CB131E4B}"/>
              </a:ext>
            </a:extLst>
          </p:cNvPr>
          <p:cNvSpPr/>
          <p:nvPr/>
        </p:nvSpPr>
        <p:spPr>
          <a:xfrm>
            <a:off x="926428" y="2587595"/>
            <a:ext cx="558974" cy="558974"/>
          </a:xfrm>
          <a:prstGeom prst="ellipse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AACA764-87ED-4794-828A-D15B2DDDAC13}"/>
              </a:ext>
            </a:extLst>
          </p:cNvPr>
          <p:cNvSpPr/>
          <p:nvPr/>
        </p:nvSpPr>
        <p:spPr>
          <a:xfrm>
            <a:off x="3983417" y="2587595"/>
            <a:ext cx="558974" cy="558974"/>
          </a:xfrm>
          <a:prstGeom prst="ellipse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8F835EB-967E-4902-82DF-FC538AC31617}"/>
              </a:ext>
            </a:extLst>
          </p:cNvPr>
          <p:cNvSpPr/>
          <p:nvPr/>
        </p:nvSpPr>
        <p:spPr>
          <a:xfrm>
            <a:off x="6599980" y="2587595"/>
            <a:ext cx="558974" cy="558974"/>
          </a:xfrm>
          <a:prstGeom prst="ellipse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8E966F-7AB1-4E9F-8547-AAE4273819BE}"/>
              </a:ext>
            </a:extLst>
          </p:cNvPr>
          <p:cNvSpPr/>
          <p:nvPr/>
        </p:nvSpPr>
        <p:spPr>
          <a:xfrm>
            <a:off x="0" y="1"/>
            <a:ext cx="9144000" cy="23368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64C68A-2625-44D1-B03E-16F6D443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91" y="848276"/>
            <a:ext cx="5961782" cy="410369"/>
          </a:xfrm>
        </p:spPr>
        <p:txBody>
          <a:bodyPr>
            <a:spAutoFit/>
          </a:bodyPr>
          <a:lstStyle/>
          <a:p>
            <a:pPr>
              <a:buClr>
                <a:schemeClr val="bg1"/>
              </a:buClr>
            </a:pPr>
            <a:r>
              <a:rPr lang="nl-NL" sz="3200" dirty="0" err="1">
                <a:solidFill>
                  <a:schemeClr val="bg1"/>
                </a:solidFill>
              </a:rPr>
              <a:t>Lessons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learned</a:t>
            </a:r>
            <a:r>
              <a:rPr lang="nl-NL" sz="3200" dirty="0">
                <a:solidFill>
                  <a:schemeClr val="bg1"/>
                </a:solidFill>
              </a:rPr>
              <a:t> (2)</a:t>
            </a:r>
          </a:p>
        </p:txBody>
      </p:sp>
      <p:pic>
        <p:nvPicPr>
          <p:cNvPr id="6" name="Picture 5" descr="AEB_logo_board.gif">
            <a:extLst>
              <a:ext uri="{FF2B5EF4-FFF2-40B4-BE49-F238E27FC236}">
                <a16:creationId xmlns:a16="http://schemas.microsoft.com/office/drawing/2014/main" id="{29B0E86B-73EE-448B-9055-19FC8A45CC3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727" y="472040"/>
            <a:ext cx="3683770" cy="2227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FAB5B1-560F-4F3C-BC2A-5DD4FBE4B00D}"/>
              </a:ext>
            </a:extLst>
          </p:cNvPr>
          <p:cNvSpPr/>
          <p:nvPr/>
        </p:nvSpPr>
        <p:spPr>
          <a:xfrm>
            <a:off x="408791" y="1641243"/>
            <a:ext cx="3267176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00"/>
              </a:lnSpc>
              <a:spcBef>
                <a:spcPct val="20000"/>
              </a:spcBef>
              <a:buClr>
                <a:schemeClr val="bg1"/>
              </a:buClr>
            </a:pPr>
            <a:r>
              <a:rPr lang="nl-NL" sz="2800" b="1" dirty="0">
                <a:solidFill>
                  <a:schemeClr val="bg1"/>
                </a:solidFill>
                <a:latin typeface="Arial"/>
                <a:cs typeface="Arial"/>
              </a:rPr>
              <a:t>CONTEXT IS KEY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DEB75B-9FC0-487F-87F0-0FCBA830385D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273481" y="3283295"/>
            <a:ext cx="2636566" cy="106234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ts val="3200"/>
              </a:lnSpc>
              <a:spcBef>
                <a:spcPct val="20000"/>
              </a:spcBef>
              <a:buFont typeface="Arial"/>
              <a:buNone/>
              <a:defRPr sz="2000" b="0" i="0">
                <a:latin typeface="Arial"/>
                <a:cs typeface="Arial"/>
              </a:defRPr>
            </a:lvl1pPr>
            <a:lvl2pPr marL="285750" lvl="1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2pPr>
            <a:lvl3pPr marL="571500" lvl="2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3pPr>
            <a:lvl4pPr marL="857250" lvl="3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4pPr>
            <a:lvl5pPr marL="1143000" lvl="4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Identify the relevant actors and assess their willingness to join forces at the start 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5A9809-8E6B-45A6-B571-7C8F0A71294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341136" y="3283295"/>
            <a:ext cx="2636566" cy="14316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ts val="3200"/>
              </a:lnSpc>
              <a:spcBef>
                <a:spcPct val="20000"/>
              </a:spcBef>
              <a:buFont typeface="Arial"/>
              <a:buNone/>
              <a:defRPr sz="2000" b="0" i="0">
                <a:latin typeface="Arial"/>
                <a:cs typeface="Arial"/>
              </a:defRPr>
            </a:lvl1pPr>
            <a:lvl2pPr marL="285750" lvl="1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2pPr>
            <a:lvl3pPr marL="571500" lvl="2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3pPr>
            <a:lvl4pPr marL="857250" lvl="3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4pPr>
            <a:lvl5pPr marL="1143000" lvl="4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Map the key drivers and preconditions for successful implementation </a:t>
            </a:r>
            <a:b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at the start 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52F4AA-695E-4ED4-8FE0-6CFE2356E5A0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08791" y="3283295"/>
            <a:ext cx="2636566" cy="14316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ts val="3200"/>
              </a:lnSpc>
              <a:spcBef>
                <a:spcPct val="20000"/>
              </a:spcBef>
              <a:buFont typeface="Arial"/>
              <a:buNone/>
              <a:defRPr sz="2000" b="0" i="0">
                <a:latin typeface="Arial"/>
                <a:cs typeface="Arial"/>
              </a:defRPr>
            </a:lvl1pPr>
            <a:lvl2pPr marL="285750" lvl="1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2pPr>
            <a:lvl3pPr marL="571500" lvl="2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3pPr>
            <a:lvl4pPr marL="857250" lvl="3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4pPr>
            <a:lvl5pPr marL="1143000" lvl="4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Focus on the most promising and far-reaching innovations. Select frontrunners in industry as lead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591AE2-097F-4604-AD33-F4F46BDABB5B}"/>
              </a:ext>
            </a:extLst>
          </p:cNvPr>
          <p:cNvSpPr txBox="1"/>
          <p:nvPr/>
        </p:nvSpPr>
        <p:spPr>
          <a:xfrm>
            <a:off x="408791" y="2805692"/>
            <a:ext cx="158752" cy="366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ts val="3200"/>
              </a:lnSpc>
              <a:spcBef>
                <a:spcPct val="20000"/>
              </a:spcBef>
              <a:buFont typeface="Arial"/>
              <a:buNone/>
              <a:defRPr sz="2000" b="0" i="0">
                <a:latin typeface="Arial"/>
                <a:cs typeface="Arial"/>
              </a:defRPr>
            </a:lvl1pPr>
            <a:lvl2pPr marL="285750" lvl="1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2pPr>
            <a:lvl3pPr marL="571500" lvl="2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3pPr>
            <a:lvl4pPr marL="857250" lvl="3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4pPr>
            <a:lvl5pPr marL="1143000" lvl="4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3253BF-36AC-48CB-B8FA-9604C63E8819}"/>
              </a:ext>
            </a:extLst>
          </p:cNvPr>
          <p:cNvSpPr txBox="1"/>
          <p:nvPr/>
        </p:nvSpPr>
        <p:spPr>
          <a:xfrm>
            <a:off x="3341136" y="2805692"/>
            <a:ext cx="158752" cy="366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ts val="3200"/>
              </a:lnSpc>
              <a:spcBef>
                <a:spcPct val="20000"/>
              </a:spcBef>
              <a:buFont typeface="Arial"/>
              <a:buNone/>
              <a:defRPr sz="2000" b="0" i="0">
                <a:latin typeface="Arial"/>
                <a:cs typeface="Arial"/>
              </a:defRPr>
            </a:lvl1pPr>
            <a:lvl2pPr marL="285750" lvl="1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2pPr>
            <a:lvl3pPr marL="571500" lvl="2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3pPr>
            <a:lvl4pPr marL="857250" lvl="3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4pPr>
            <a:lvl5pPr marL="1143000" lvl="4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A6F883-3DA2-462E-B1E4-7CE31AFAA479}"/>
              </a:ext>
            </a:extLst>
          </p:cNvPr>
          <p:cNvSpPr txBox="1"/>
          <p:nvPr/>
        </p:nvSpPr>
        <p:spPr>
          <a:xfrm>
            <a:off x="6194105" y="2805692"/>
            <a:ext cx="158752" cy="366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ts val="3200"/>
              </a:lnSpc>
              <a:spcBef>
                <a:spcPct val="20000"/>
              </a:spcBef>
              <a:buFont typeface="Arial"/>
              <a:buNone/>
              <a:defRPr sz="2000" b="0" i="0">
                <a:latin typeface="Arial"/>
                <a:cs typeface="Arial"/>
              </a:defRPr>
            </a:lvl1pPr>
            <a:lvl2pPr marL="285750" lvl="1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2pPr>
            <a:lvl3pPr marL="571500" lvl="2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3pPr>
            <a:lvl4pPr marL="857250" lvl="3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4pPr>
            <a:lvl5pPr marL="1143000" lvl="4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19" name="CustomIcon">
            <a:extLst>
              <a:ext uri="{FF2B5EF4-FFF2-40B4-BE49-F238E27FC236}">
                <a16:creationId xmlns:a16="http://schemas.microsoft.com/office/drawing/2014/main" id="{482B9B4B-43B8-49FD-B5F3-A3E23345CFB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46530" y="2562282"/>
            <a:ext cx="609600" cy="609600"/>
          </a:xfrm>
          <a:prstGeom prst="rect">
            <a:avLst/>
          </a:prstGeom>
        </p:spPr>
      </p:pic>
      <p:pic>
        <p:nvPicPr>
          <p:cNvPr id="21" name="CustomIcon">
            <a:extLst>
              <a:ext uri="{FF2B5EF4-FFF2-40B4-BE49-F238E27FC236}">
                <a16:creationId xmlns:a16="http://schemas.microsoft.com/office/drawing/2014/main" id="{A4056872-5327-4C53-AC35-40628FDBD07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675967" y="2562282"/>
            <a:ext cx="609600" cy="609600"/>
          </a:xfrm>
          <a:prstGeom prst="rect">
            <a:avLst/>
          </a:prstGeom>
        </p:spPr>
      </p:pic>
      <p:pic>
        <p:nvPicPr>
          <p:cNvPr id="25" name="CustomIcon">
            <a:extLst>
              <a:ext uri="{FF2B5EF4-FFF2-40B4-BE49-F238E27FC236}">
                <a16:creationId xmlns:a16="http://schemas.microsoft.com/office/drawing/2014/main" id="{8B7C589F-0897-42EE-BC78-627325D3BB1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70573" y="25622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3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C6C7774-A631-4814-89D9-60D8191D11D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think-cell Slide" r:id="rId11" imgW="395" imgH="394" progId="TCLayout.ActiveDocument.1">
                  <p:embed/>
                </p:oleObj>
              </mc:Choice>
              <mc:Fallback>
                <p:oleObj name="think-cell Slide" r:id="rId11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C6C7774-A631-4814-89D9-60D8191D11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991517C6-BDC3-4571-92AD-EE7AD5DB99F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l-NL" sz="3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CAEFD7-C500-4E9A-ADE0-D2170E15346F}"/>
              </a:ext>
            </a:extLst>
          </p:cNvPr>
          <p:cNvSpPr/>
          <p:nvPr/>
        </p:nvSpPr>
        <p:spPr>
          <a:xfrm>
            <a:off x="5977702" y="2336801"/>
            <a:ext cx="3166298" cy="37664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sw-F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07FB21-154F-4B14-9183-104B11E71F30}"/>
              </a:ext>
            </a:extLst>
          </p:cNvPr>
          <p:cNvSpPr/>
          <p:nvPr/>
        </p:nvSpPr>
        <p:spPr>
          <a:xfrm>
            <a:off x="926428" y="2587595"/>
            <a:ext cx="558974" cy="558974"/>
          </a:xfrm>
          <a:prstGeom prst="ellipse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958B05-DE33-4D4F-85EE-1872962C5F1A}"/>
              </a:ext>
            </a:extLst>
          </p:cNvPr>
          <p:cNvSpPr/>
          <p:nvPr/>
        </p:nvSpPr>
        <p:spPr>
          <a:xfrm>
            <a:off x="3983417" y="2587595"/>
            <a:ext cx="558974" cy="558974"/>
          </a:xfrm>
          <a:prstGeom prst="ellipse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36D9BB-8F33-4DFB-8FEA-69952BE4D751}"/>
              </a:ext>
            </a:extLst>
          </p:cNvPr>
          <p:cNvSpPr/>
          <p:nvPr/>
        </p:nvSpPr>
        <p:spPr>
          <a:xfrm>
            <a:off x="6599980" y="2587595"/>
            <a:ext cx="558974" cy="558974"/>
          </a:xfrm>
          <a:prstGeom prst="ellipse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B2E85F-C05E-40B6-AF43-DBB4F326D016}"/>
              </a:ext>
            </a:extLst>
          </p:cNvPr>
          <p:cNvSpPr/>
          <p:nvPr/>
        </p:nvSpPr>
        <p:spPr>
          <a:xfrm>
            <a:off x="0" y="1"/>
            <a:ext cx="9144000" cy="23368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1E712E2-97D7-4E1A-8451-C885E6523C2F}"/>
              </a:ext>
            </a:extLst>
          </p:cNvPr>
          <p:cNvSpPr txBox="1">
            <a:spLocks/>
          </p:cNvSpPr>
          <p:nvPr/>
        </p:nvSpPr>
        <p:spPr>
          <a:xfrm>
            <a:off x="408791" y="848276"/>
            <a:ext cx="5961782" cy="410369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000" b="1" i="0" kern="120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buClr>
                <a:schemeClr val="bg1"/>
              </a:buClr>
            </a:pPr>
            <a:r>
              <a:rPr lang="nl-NL" sz="3200" dirty="0">
                <a:solidFill>
                  <a:schemeClr val="bg1"/>
                </a:solidFill>
              </a:rPr>
              <a:t>Lessons learned (3)</a:t>
            </a:r>
          </a:p>
        </p:txBody>
      </p:sp>
      <p:pic>
        <p:nvPicPr>
          <p:cNvPr id="11" name="Picture 10" descr="AEB_logo_board.gif">
            <a:extLst>
              <a:ext uri="{FF2B5EF4-FFF2-40B4-BE49-F238E27FC236}">
                <a16:creationId xmlns:a16="http://schemas.microsoft.com/office/drawing/2014/main" id="{5E395559-B98D-4018-B776-354B5AAA01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727" y="472040"/>
            <a:ext cx="3683770" cy="2227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771EF38-C7B8-4013-B9E2-0D31F636DBA9}"/>
              </a:ext>
            </a:extLst>
          </p:cNvPr>
          <p:cNvSpPr/>
          <p:nvPr/>
        </p:nvSpPr>
        <p:spPr>
          <a:xfrm>
            <a:off x="408790" y="1641243"/>
            <a:ext cx="5204609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00"/>
              </a:lnSpc>
              <a:spcBef>
                <a:spcPct val="20000"/>
              </a:spcBef>
              <a:buClr>
                <a:schemeClr val="bg1"/>
              </a:buClr>
            </a:pPr>
            <a:r>
              <a:rPr lang="nl-NL" sz="2800" b="1" dirty="0">
                <a:solidFill>
                  <a:schemeClr val="bg1"/>
                </a:solidFill>
              </a:rPr>
              <a:t>SUCCESSFUL IMPLEMENTATION</a:t>
            </a:r>
            <a:endParaRPr lang="nl-NL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EB90F4-E598-48E3-8B58-87E2F1A82ADF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273481" y="3283295"/>
            <a:ext cx="2636566" cy="14316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ts val="3200"/>
              </a:lnSpc>
              <a:spcBef>
                <a:spcPct val="20000"/>
              </a:spcBef>
              <a:buFont typeface="Arial"/>
              <a:buNone/>
              <a:defRPr sz="2000" b="0" i="0">
                <a:latin typeface="Arial"/>
                <a:cs typeface="Arial"/>
              </a:defRPr>
            </a:lvl1pPr>
            <a:lvl2pPr marL="285750" lvl="1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2pPr>
            <a:lvl3pPr marL="571500" lvl="2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3pPr>
            <a:lvl4pPr marL="857250" lvl="3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4pPr>
            <a:lvl5pPr marL="1143000" lvl="4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Build a consortium of relevant network partners and agree upon a transparent division of labour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01FAF6-1B77-497E-B738-8D0DBBDD7807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341136" y="3283295"/>
            <a:ext cx="2636566" cy="14316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ts val="3200"/>
              </a:lnSpc>
              <a:spcBef>
                <a:spcPct val="20000"/>
              </a:spcBef>
              <a:buFont typeface="Arial"/>
              <a:buNone/>
              <a:defRPr sz="2000" b="0" i="0">
                <a:latin typeface="Arial"/>
                <a:cs typeface="Arial"/>
              </a:defRPr>
            </a:lvl1pPr>
            <a:lvl2pPr marL="285750" lvl="1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2pPr>
            <a:lvl3pPr marL="571500" lvl="2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3pPr>
            <a:lvl4pPr marL="857250" lvl="3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4pPr>
            <a:lvl5pPr marL="1143000" lvl="4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Orchestration through intermediaries (‘transition brokers’) can accelerate circular initiatives 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A407DC-F8C7-4129-9847-1CE8AE10976F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08791" y="3283295"/>
            <a:ext cx="2636566" cy="106234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ts val="3200"/>
              </a:lnSpc>
              <a:spcBef>
                <a:spcPct val="20000"/>
              </a:spcBef>
              <a:buFont typeface="Arial"/>
              <a:buNone/>
              <a:defRPr sz="2000" b="0" i="0">
                <a:latin typeface="Arial"/>
                <a:cs typeface="Arial"/>
              </a:defRPr>
            </a:lvl1pPr>
            <a:lvl2pPr marL="285750" lvl="1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2pPr>
            <a:lvl3pPr marL="571500" lvl="2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3pPr>
            <a:lvl4pPr marL="857250" lvl="3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4pPr>
            <a:lvl5pPr marL="1143000" lvl="4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Develop  new circular business models that benefit all consortium partners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4F9580-8DA7-4A23-8BAC-1705E657BBA8}"/>
              </a:ext>
            </a:extLst>
          </p:cNvPr>
          <p:cNvSpPr txBox="1"/>
          <p:nvPr/>
        </p:nvSpPr>
        <p:spPr>
          <a:xfrm>
            <a:off x="408791" y="2805692"/>
            <a:ext cx="158752" cy="366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ts val="3200"/>
              </a:lnSpc>
              <a:spcBef>
                <a:spcPct val="20000"/>
              </a:spcBef>
              <a:buFont typeface="Arial"/>
              <a:buNone/>
              <a:defRPr sz="2000" b="0" i="0">
                <a:latin typeface="Arial"/>
                <a:cs typeface="Arial"/>
              </a:defRPr>
            </a:lvl1pPr>
            <a:lvl2pPr marL="285750" lvl="1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2pPr>
            <a:lvl3pPr marL="571500" lvl="2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3pPr>
            <a:lvl4pPr marL="857250" lvl="3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4pPr>
            <a:lvl5pPr marL="1143000" lvl="4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4AC261-67ED-43E1-981D-BB090146E142}"/>
              </a:ext>
            </a:extLst>
          </p:cNvPr>
          <p:cNvSpPr txBox="1"/>
          <p:nvPr/>
        </p:nvSpPr>
        <p:spPr>
          <a:xfrm>
            <a:off x="3341136" y="2805692"/>
            <a:ext cx="158752" cy="366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ts val="3200"/>
              </a:lnSpc>
              <a:spcBef>
                <a:spcPct val="20000"/>
              </a:spcBef>
              <a:buFont typeface="Arial"/>
              <a:buNone/>
              <a:defRPr sz="2000" b="0" i="0">
                <a:latin typeface="Arial"/>
                <a:cs typeface="Arial"/>
              </a:defRPr>
            </a:lvl1pPr>
            <a:lvl2pPr marL="285750" lvl="1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2pPr>
            <a:lvl3pPr marL="571500" lvl="2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3pPr>
            <a:lvl4pPr marL="857250" lvl="3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4pPr>
            <a:lvl5pPr marL="1143000" lvl="4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1977A5-7B77-4931-9DAF-5BE0D8014E3F}"/>
              </a:ext>
            </a:extLst>
          </p:cNvPr>
          <p:cNvSpPr txBox="1"/>
          <p:nvPr/>
        </p:nvSpPr>
        <p:spPr>
          <a:xfrm>
            <a:off x="6039528" y="2783602"/>
            <a:ext cx="358302" cy="366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ts val="3200"/>
              </a:lnSpc>
              <a:spcBef>
                <a:spcPct val="20000"/>
              </a:spcBef>
              <a:buFont typeface="Arial"/>
              <a:buNone/>
              <a:defRPr sz="2000" b="0" i="0">
                <a:latin typeface="Arial"/>
                <a:cs typeface="Arial"/>
              </a:defRPr>
            </a:lvl1pPr>
            <a:lvl2pPr marL="285750" lvl="1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2pPr>
            <a:lvl3pPr marL="571500" lvl="2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3pPr>
            <a:lvl4pPr marL="857250" lvl="3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4pPr>
            <a:lvl5pPr marL="1143000" lvl="4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27" name="CustomIcon">
            <a:extLst>
              <a:ext uri="{FF2B5EF4-FFF2-40B4-BE49-F238E27FC236}">
                <a16:creationId xmlns:a16="http://schemas.microsoft.com/office/drawing/2014/main" id="{3F9284F6-DBBE-4C32-AC86-A0A1C6A0A43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9251" y="2562282"/>
            <a:ext cx="609600" cy="609600"/>
          </a:xfrm>
          <a:prstGeom prst="rect">
            <a:avLst/>
          </a:prstGeom>
        </p:spPr>
      </p:pic>
      <p:pic>
        <p:nvPicPr>
          <p:cNvPr id="29" name="CustomIcon">
            <a:extLst>
              <a:ext uri="{FF2B5EF4-FFF2-40B4-BE49-F238E27FC236}">
                <a16:creationId xmlns:a16="http://schemas.microsoft.com/office/drawing/2014/main" id="{84CF7D31-29F2-43ED-9A1E-E926E5807FF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653304" y="2562282"/>
            <a:ext cx="609600" cy="609600"/>
          </a:xfrm>
          <a:prstGeom prst="rect">
            <a:avLst/>
          </a:prstGeom>
        </p:spPr>
      </p:pic>
      <p:pic>
        <p:nvPicPr>
          <p:cNvPr id="31" name="CustomIcon">
            <a:extLst>
              <a:ext uri="{FF2B5EF4-FFF2-40B4-BE49-F238E27FC236}">
                <a16:creationId xmlns:a16="http://schemas.microsoft.com/office/drawing/2014/main" id="{85D8B43D-6696-4EDA-8866-08AAC63B1DCB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473592" y="2562282"/>
            <a:ext cx="609600" cy="609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DE9889E-7BBA-43AC-9F8C-FD743D946069}"/>
              </a:ext>
            </a:extLst>
          </p:cNvPr>
          <p:cNvSpPr txBox="1"/>
          <p:nvPr/>
        </p:nvSpPr>
        <p:spPr>
          <a:xfrm>
            <a:off x="6058622" y="5696678"/>
            <a:ext cx="3048000" cy="34862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lvl="0" indent="0">
              <a:lnSpc>
                <a:spcPts val="3200"/>
              </a:lnSpc>
              <a:spcBef>
                <a:spcPct val="20000"/>
              </a:spcBef>
              <a:buFont typeface="Arial"/>
              <a:buNone/>
              <a:defRPr sz="2000" b="0" i="0">
                <a:latin typeface="Arial"/>
                <a:cs typeface="Arial"/>
              </a:defRPr>
            </a:lvl1pPr>
            <a:lvl2pPr marL="285750" lvl="1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2pPr>
            <a:lvl3pPr marL="571500" lvl="2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3pPr>
            <a:lvl4pPr marL="857250" lvl="3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4pPr>
            <a:lvl5pPr marL="1143000" lvl="4" indent="-285750">
              <a:lnSpc>
                <a:spcPts val="3200"/>
              </a:lnSpc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000" b="0" i="0"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gsw-FR" sz="1400" i="1" dirty="0"/>
              <a:t>Focus of next page</a:t>
            </a:r>
          </a:p>
        </p:txBody>
      </p:sp>
    </p:spTree>
    <p:extLst>
      <p:ext uri="{BB962C8B-B14F-4D97-AF65-F5344CB8AC3E}">
        <p14:creationId xmlns:p14="http://schemas.microsoft.com/office/powerpoint/2010/main" val="197981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814AEE8-25B4-4DF8-B757-E686E925788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think-cell Slide" r:id="rId6" imgW="526" imgH="526" progId="TCLayout.ActiveDocument.1">
                  <p:embed/>
                </p:oleObj>
              </mc:Choice>
              <mc:Fallback>
                <p:oleObj name="think-cell Slide" r:id="rId6" imgW="526" imgH="52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814AEE8-25B4-4DF8-B757-E686E92578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BD97E7A7-5AE8-4BD9-AB00-371D5A6683A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l-NL" sz="3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64C68A-2625-44D1-B03E-16F6D443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55" y="1095873"/>
            <a:ext cx="8519650" cy="911042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10.</a:t>
            </a:r>
            <a:r>
              <a:rPr lang="nl-NL" sz="3200" dirty="0"/>
              <a:t> </a:t>
            </a:r>
            <a:r>
              <a:rPr lang="nl-NL" sz="3200" dirty="0" err="1"/>
              <a:t>Build</a:t>
            </a:r>
            <a:r>
              <a:rPr lang="nl-NL" sz="3200" dirty="0"/>
              <a:t> a consortium of relevant </a:t>
            </a:r>
            <a:r>
              <a:rPr lang="nl-NL" sz="3200" dirty="0" err="1"/>
              <a:t>network</a:t>
            </a:r>
            <a:r>
              <a:rPr lang="nl-NL" sz="3200" dirty="0"/>
              <a:t> partners and </a:t>
            </a:r>
            <a:r>
              <a:rPr lang="nl-NL" sz="3200" dirty="0" err="1"/>
              <a:t>agree</a:t>
            </a:r>
            <a:r>
              <a:rPr lang="nl-NL" sz="3200" dirty="0"/>
              <a:t> </a:t>
            </a:r>
            <a:r>
              <a:rPr lang="nl-NL" sz="3200" dirty="0" err="1"/>
              <a:t>upon</a:t>
            </a:r>
            <a:r>
              <a:rPr lang="nl-NL" sz="3200" dirty="0"/>
              <a:t> </a:t>
            </a:r>
            <a:r>
              <a:rPr lang="nl-NL" sz="3200" dirty="0" err="1"/>
              <a:t>division</a:t>
            </a:r>
            <a:r>
              <a:rPr lang="nl-NL" sz="3200" dirty="0"/>
              <a:t> of </a:t>
            </a:r>
            <a:r>
              <a:rPr lang="nl-NL" sz="3200" dirty="0" err="1"/>
              <a:t>labour</a:t>
            </a:r>
            <a:endParaRPr lang="nl-NL" sz="3200" dirty="0"/>
          </a:p>
        </p:txBody>
      </p:sp>
      <p:sp>
        <p:nvSpPr>
          <p:cNvPr id="38" name="Oval 4">
            <a:extLst>
              <a:ext uri="{FF2B5EF4-FFF2-40B4-BE49-F238E27FC236}">
                <a16:creationId xmlns:a16="http://schemas.microsoft.com/office/drawing/2014/main" id="{062DC9CD-E749-43EE-A681-4A839C44514A}"/>
              </a:ext>
            </a:extLst>
          </p:cNvPr>
          <p:cNvSpPr/>
          <p:nvPr/>
        </p:nvSpPr>
        <p:spPr>
          <a:xfrm>
            <a:off x="2253845" y="2232423"/>
            <a:ext cx="1330488" cy="1330488"/>
          </a:xfrm>
          <a:prstGeom prst="ellipse">
            <a:avLst/>
          </a:prstGeom>
          <a:solidFill>
            <a:schemeClr val="bg1"/>
          </a:solidFill>
          <a:ln w="63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en-US" sz="1550" dirty="0" err="1">
              <a:solidFill>
                <a:schemeClr val="bg1"/>
              </a:solidFill>
            </a:endParaRPr>
          </a:p>
        </p:txBody>
      </p:sp>
      <p:sp>
        <p:nvSpPr>
          <p:cNvPr id="39" name="Oval 15">
            <a:extLst>
              <a:ext uri="{FF2B5EF4-FFF2-40B4-BE49-F238E27FC236}">
                <a16:creationId xmlns:a16="http://schemas.microsoft.com/office/drawing/2014/main" id="{2533B2F7-E6FA-40BD-AF10-CA7D3B262D22}"/>
              </a:ext>
            </a:extLst>
          </p:cNvPr>
          <p:cNvSpPr/>
          <p:nvPr/>
        </p:nvSpPr>
        <p:spPr>
          <a:xfrm>
            <a:off x="2253845" y="4150447"/>
            <a:ext cx="1330488" cy="1330488"/>
          </a:xfrm>
          <a:prstGeom prst="ellipse">
            <a:avLst/>
          </a:prstGeom>
          <a:solidFill>
            <a:schemeClr val="bg1"/>
          </a:solidFill>
          <a:ln w="63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en-US" sz="1550" dirty="0" err="1">
              <a:solidFill>
                <a:schemeClr val="bg1"/>
              </a:solidFill>
            </a:endParaRPr>
          </a:p>
        </p:txBody>
      </p:sp>
      <p:sp>
        <p:nvSpPr>
          <p:cNvPr id="40" name="TextBox 20">
            <a:extLst>
              <a:ext uri="{FF2B5EF4-FFF2-40B4-BE49-F238E27FC236}">
                <a16:creationId xmlns:a16="http://schemas.microsoft.com/office/drawing/2014/main" id="{F1DF11F3-01E8-4283-98CA-75F5C1C3FD90}"/>
              </a:ext>
            </a:extLst>
          </p:cNvPr>
          <p:cNvSpPr txBox="1"/>
          <p:nvPr/>
        </p:nvSpPr>
        <p:spPr>
          <a:xfrm>
            <a:off x="2303919" y="2420613"/>
            <a:ext cx="1230338" cy="95410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550" b="1" dirty="0"/>
              <a:t>Technology development and </a:t>
            </a:r>
            <a:r>
              <a:rPr lang="en-US" sz="1550" b="1" dirty="0" err="1"/>
              <a:t>optimisation</a:t>
            </a:r>
            <a:endParaRPr lang="en-US" sz="1550" b="1" dirty="0"/>
          </a:p>
        </p:txBody>
      </p:sp>
      <p:sp>
        <p:nvSpPr>
          <p:cNvPr id="41" name="Oval 14">
            <a:extLst>
              <a:ext uri="{FF2B5EF4-FFF2-40B4-BE49-F238E27FC236}">
                <a16:creationId xmlns:a16="http://schemas.microsoft.com/office/drawing/2014/main" id="{B7860074-9F21-4D25-9B14-023AE6A0CACE}"/>
              </a:ext>
            </a:extLst>
          </p:cNvPr>
          <p:cNvSpPr/>
          <p:nvPr/>
        </p:nvSpPr>
        <p:spPr>
          <a:xfrm>
            <a:off x="5226867" y="2232423"/>
            <a:ext cx="1330488" cy="1330488"/>
          </a:xfrm>
          <a:prstGeom prst="ellipse">
            <a:avLst/>
          </a:prstGeom>
          <a:solidFill>
            <a:schemeClr val="bg1"/>
          </a:solidFill>
          <a:ln w="63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en-US" sz="1550" dirty="0" err="1">
              <a:solidFill>
                <a:schemeClr val="bg1"/>
              </a:solidFill>
            </a:endParaRPr>
          </a:p>
        </p:txBody>
      </p:sp>
      <p:sp>
        <p:nvSpPr>
          <p:cNvPr id="42" name="Oval 16">
            <a:extLst>
              <a:ext uri="{FF2B5EF4-FFF2-40B4-BE49-F238E27FC236}">
                <a16:creationId xmlns:a16="http://schemas.microsoft.com/office/drawing/2014/main" id="{D2A6870D-4F25-40E5-ACD3-8B94F1A4F78F}"/>
              </a:ext>
            </a:extLst>
          </p:cNvPr>
          <p:cNvSpPr/>
          <p:nvPr/>
        </p:nvSpPr>
        <p:spPr>
          <a:xfrm>
            <a:off x="5226867" y="4150447"/>
            <a:ext cx="1330488" cy="1330488"/>
          </a:xfrm>
          <a:prstGeom prst="ellipse">
            <a:avLst/>
          </a:prstGeom>
          <a:solidFill>
            <a:schemeClr val="bg1"/>
          </a:solidFill>
          <a:ln w="63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en-US" sz="1550" dirty="0" err="1">
              <a:solidFill>
                <a:schemeClr val="bg1"/>
              </a:solidFill>
            </a:endParaRPr>
          </a:p>
        </p:txBody>
      </p:sp>
      <p:sp>
        <p:nvSpPr>
          <p:cNvPr id="43" name="TextBox 26">
            <a:extLst>
              <a:ext uri="{FF2B5EF4-FFF2-40B4-BE49-F238E27FC236}">
                <a16:creationId xmlns:a16="http://schemas.microsoft.com/office/drawing/2014/main" id="{DFF5F36C-0FF7-479C-B097-6FAC96AC7303}"/>
              </a:ext>
            </a:extLst>
          </p:cNvPr>
          <p:cNvSpPr txBox="1"/>
          <p:nvPr/>
        </p:nvSpPr>
        <p:spPr>
          <a:xfrm>
            <a:off x="5418127" y="2528337"/>
            <a:ext cx="947968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550" b="1" dirty="0"/>
              <a:t>Socio-cultural changes</a:t>
            </a:r>
          </a:p>
        </p:txBody>
      </p:sp>
      <p:sp>
        <p:nvSpPr>
          <p:cNvPr id="44" name="TextBox 31">
            <a:extLst>
              <a:ext uri="{FF2B5EF4-FFF2-40B4-BE49-F238E27FC236}">
                <a16:creationId xmlns:a16="http://schemas.microsoft.com/office/drawing/2014/main" id="{167E16AF-E87A-4241-A8A2-EE9643BD127B}"/>
              </a:ext>
            </a:extLst>
          </p:cNvPr>
          <p:cNvSpPr txBox="1"/>
          <p:nvPr/>
        </p:nvSpPr>
        <p:spPr>
          <a:xfrm>
            <a:off x="500742" y="4363721"/>
            <a:ext cx="1483848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dirty="0"/>
              <a:t>Government at EU, national, provincial and city level</a:t>
            </a:r>
          </a:p>
        </p:txBody>
      </p:sp>
      <p:sp>
        <p:nvSpPr>
          <p:cNvPr id="45" name="TextBox 33">
            <a:extLst>
              <a:ext uri="{FF2B5EF4-FFF2-40B4-BE49-F238E27FC236}">
                <a16:creationId xmlns:a16="http://schemas.microsoft.com/office/drawing/2014/main" id="{FCE182F7-84AD-42D1-AE49-B9F6B4AB8906}"/>
              </a:ext>
            </a:extLst>
          </p:cNvPr>
          <p:cNvSpPr txBox="1"/>
          <p:nvPr/>
        </p:nvSpPr>
        <p:spPr>
          <a:xfrm>
            <a:off x="500742" y="2459239"/>
            <a:ext cx="1536105" cy="1023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381" lvl="1" indent="0">
              <a:buNone/>
            </a:pPr>
            <a:r>
              <a:rPr lang="en-US" dirty="0"/>
              <a:t>Research and educational </a:t>
            </a:r>
          </a:p>
          <a:p>
            <a:pPr marL="2381" lvl="1" indent="0">
              <a:buNone/>
            </a:pPr>
            <a:r>
              <a:rPr lang="en-US" dirty="0"/>
              <a:t>institutions and consultancies</a:t>
            </a:r>
          </a:p>
        </p:txBody>
      </p:sp>
      <p:sp>
        <p:nvSpPr>
          <p:cNvPr id="46" name="TextBox 35">
            <a:extLst>
              <a:ext uri="{FF2B5EF4-FFF2-40B4-BE49-F238E27FC236}">
                <a16:creationId xmlns:a16="http://schemas.microsoft.com/office/drawing/2014/main" id="{4277239D-AA90-4D56-8F43-69E2D305E22E}"/>
              </a:ext>
            </a:extLst>
          </p:cNvPr>
          <p:cNvSpPr txBox="1"/>
          <p:nvPr/>
        </p:nvSpPr>
        <p:spPr>
          <a:xfrm>
            <a:off x="6846728" y="4651432"/>
            <a:ext cx="184675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381" lvl="1" indent="0">
              <a:buNone/>
            </a:pPr>
            <a:r>
              <a:rPr lang="en-US" dirty="0"/>
              <a:t>Businesses (including the financial sector)</a:t>
            </a:r>
          </a:p>
        </p:txBody>
      </p:sp>
      <p:grpSp>
        <p:nvGrpSpPr>
          <p:cNvPr id="47" name="Group 50">
            <a:extLst>
              <a:ext uri="{FF2B5EF4-FFF2-40B4-BE49-F238E27FC236}">
                <a16:creationId xmlns:a16="http://schemas.microsoft.com/office/drawing/2014/main" id="{C7FB0455-334E-4E83-9BB4-D491C8417AC1}"/>
              </a:ext>
            </a:extLst>
          </p:cNvPr>
          <p:cNvGrpSpPr>
            <a:grpSpLocks/>
          </p:cNvGrpSpPr>
          <p:nvPr/>
        </p:nvGrpSpPr>
        <p:grpSpPr>
          <a:xfrm>
            <a:off x="6546473" y="4651432"/>
            <a:ext cx="210066" cy="459782"/>
            <a:chOff x="8729215" y="4748040"/>
            <a:chExt cx="354017" cy="405977"/>
          </a:xfrm>
        </p:grpSpPr>
        <p:cxnSp>
          <p:nvCxnSpPr>
            <p:cNvPr id="67" name="Straight Arrow Connector 44">
              <a:extLst>
                <a:ext uri="{FF2B5EF4-FFF2-40B4-BE49-F238E27FC236}">
                  <a16:creationId xmlns:a16="http://schemas.microsoft.com/office/drawing/2014/main" id="{A4F1FA36-163E-449A-A8D3-AA8CAF4AA8BC}"/>
                </a:ext>
              </a:extLst>
            </p:cNvPr>
            <p:cNvCxnSpPr>
              <a:cxnSpLocks/>
            </p:cNvCxnSpPr>
            <p:nvPr/>
          </p:nvCxnSpPr>
          <p:spPr>
            <a:xfrm>
              <a:off x="8729215" y="4951029"/>
              <a:ext cx="354017" cy="0"/>
            </a:xfrm>
            <a:prstGeom prst="straightConnector1">
              <a:avLst/>
            </a:prstGeom>
            <a:ln w="6350">
              <a:solidFill>
                <a:srgbClr val="7F7F7F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45">
              <a:extLst>
                <a:ext uri="{FF2B5EF4-FFF2-40B4-BE49-F238E27FC236}">
                  <a16:creationId xmlns:a16="http://schemas.microsoft.com/office/drawing/2014/main" id="{4FDC4C0B-B4F4-4447-90C7-23CD1FAE3BC1}"/>
                </a:ext>
              </a:extLst>
            </p:cNvPr>
            <p:cNvCxnSpPr/>
            <p:nvPr/>
          </p:nvCxnSpPr>
          <p:spPr>
            <a:xfrm>
              <a:off x="9083232" y="4748040"/>
              <a:ext cx="0" cy="405977"/>
            </a:xfrm>
            <a:prstGeom prst="line">
              <a:avLst/>
            </a:prstGeom>
            <a:ln w="6350">
              <a:solidFill>
                <a:srgbClr val="7F7F7F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3">
            <a:extLst>
              <a:ext uri="{FF2B5EF4-FFF2-40B4-BE49-F238E27FC236}">
                <a16:creationId xmlns:a16="http://schemas.microsoft.com/office/drawing/2014/main" id="{BA2289E6-5049-45FB-952B-C877C4862814}"/>
              </a:ext>
            </a:extLst>
          </p:cNvPr>
          <p:cNvGrpSpPr/>
          <p:nvPr/>
        </p:nvGrpSpPr>
        <p:grpSpPr>
          <a:xfrm>
            <a:off x="6546453" y="2523722"/>
            <a:ext cx="2601053" cy="1332950"/>
            <a:chOff x="8989238" y="1965883"/>
            <a:chExt cx="2538833" cy="1346615"/>
          </a:xfrm>
        </p:grpSpPr>
        <p:sp>
          <p:nvSpPr>
            <p:cNvPr id="63" name="TextBox 29">
              <a:extLst>
                <a:ext uri="{FF2B5EF4-FFF2-40B4-BE49-F238E27FC236}">
                  <a16:creationId xmlns:a16="http://schemas.microsoft.com/office/drawing/2014/main" id="{0D3909C6-90F1-4576-B23D-19A7F3F6644D}"/>
                </a:ext>
              </a:extLst>
            </p:cNvPr>
            <p:cNvSpPr txBox="1"/>
            <p:nvPr/>
          </p:nvSpPr>
          <p:spPr>
            <a:xfrm>
              <a:off x="9282330" y="1976262"/>
              <a:ext cx="2245741" cy="12825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381" lvl="1" indent="0">
                <a:buNone/>
              </a:pPr>
              <a:r>
                <a:rPr lang="en-US" dirty="0"/>
                <a:t>Government, business, research </a:t>
              </a:r>
            </a:p>
            <a:p>
              <a:pPr marL="2381" lvl="1" indent="0">
                <a:buNone/>
              </a:pPr>
              <a:r>
                <a:rPr lang="en-US" dirty="0"/>
                <a:t>and educational institutions, NGOs and civil society</a:t>
              </a:r>
            </a:p>
          </p:txBody>
        </p:sp>
        <p:grpSp>
          <p:nvGrpSpPr>
            <p:cNvPr id="64" name="Group 56">
              <a:extLst>
                <a:ext uri="{FF2B5EF4-FFF2-40B4-BE49-F238E27FC236}">
                  <a16:creationId xmlns:a16="http://schemas.microsoft.com/office/drawing/2014/main" id="{236F4055-4FDC-42B8-B747-E298D017B0C4}"/>
                </a:ext>
              </a:extLst>
            </p:cNvPr>
            <p:cNvGrpSpPr>
              <a:grpSpLocks/>
            </p:cNvGrpSpPr>
            <p:nvPr/>
          </p:nvGrpSpPr>
          <p:grpSpPr>
            <a:xfrm>
              <a:off x="8989238" y="1965883"/>
              <a:ext cx="209526" cy="1346615"/>
              <a:chOff x="8837546" y="4870600"/>
              <a:chExt cx="245686" cy="260854"/>
            </a:xfrm>
          </p:grpSpPr>
          <p:cxnSp>
            <p:nvCxnSpPr>
              <p:cNvPr id="65" name="Straight Arrow Connector 57">
                <a:extLst>
                  <a:ext uri="{FF2B5EF4-FFF2-40B4-BE49-F238E27FC236}">
                    <a16:creationId xmlns:a16="http://schemas.microsoft.com/office/drawing/2014/main" id="{115C6314-CA45-4C5F-91B2-81FFB7E1D9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37546" y="4951029"/>
                <a:ext cx="245686" cy="0"/>
              </a:xfrm>
              <a:prstGeom prst="straightConnector1">
                <a:avLst/>
              </a:prstGeom>
              <a:ln w="6350">
                <a:solidFill>
                  <a:srgbClr val="7F7F7F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58">
                <a:extLst>
                  <a:ext uri="{FF2B5EF4-FFF2-40B4-BE49-F238E27FC236}">
                    <a16:creationId xmlns:a16="http://schemas.microsoft.com/office/drawing/2014/main" id="{3EBED25D-3362-4611-8FC4-8C60AF633E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232" y="4870600"/>
                <a:ext cx="0" cy="260854"/>
              </a:xfrm>
              <a:prstGeom prst="line">
                <a:avLst/>
              </a:prstGeom>
              <a:ln w="6350">
                <a:solidFill>
                  <a:srgbClr val="7F7F7F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Group 60">
            <a:extLst>
              <a:ext uri="{FF2B5EF4-FFF2-40B4-BE49-F238E27FC236}">
                <a16:creationId xmlns:a16="http://schemas.microsoft.com/office/drawing/2014/main" id="{6F7BAA20-CDCD-491B-8038-2FEDBAEF9E73}"/>
              </a:ext>
            </a:extLst>
          </p:cNvPr>
          <p:cNvGrpSpPr>
            <a:grpSpLocks/>
          </p:cNvGrpSpPr>
          <p:nvPr/>
        </p:nvGrpSpPr>
        <p:grpSpPr>
          <a:xfrm flipH="1">
            <a:off x="2009982" y="4363724"/>
            <a:ext cx="319540" cy="984880"/>
            <a:chOff x="8729215" y="4748040"/>
            <a:chExt cx="354017" cy="405977"/>
          </a:xfrm>
        </p:grpSpPr>
        <p:cxnSp>
          <p:nvCxnSpPr>
            <p:cNvPr id="61" name="Straight Arrow Connector 61">
              <a:extLst>
                <a:ext uri="{FF2B5EF4-FFF2-40B4-BE49-F238E27FC236}">
                  <a16:creationId xmlns:a16="http://schemas.microsoft.com/office/drawing/2014/main" id="{5C6B16D7-9EE8-43AC-82E0-259E60147E22}"/>
                </a:ext>
              </a:extLst>
            </p:cNvPr>
            <p:cNvCxnSpPr>
              <a:cxnSpLocks/>
            </p:cNvCxnSpPr>
            <p:nvPr/>
          </p:nvCxnSpPr>
          <p:spPr>
            <a:xfrm>
              <a:off x="8729215" y="4951029"/>
              <a:ext cx="354017" cy="0"/>
            </a:xfrm>
            <a:prstGeom prst="straightConnector1">
              <a:avLst/>
            </a:prstGeom>
            <a:ln w="6350">
              <a:solidFill>
                <a:srgbClr val="7F7F7F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2">
              <a:extLst>
                <a:ext uri="{FF2B5EF4-FFF2-40B4-BE49-F238E27FC236}">
                  <a16:creationId xmlns:a16="http://schemas.microsoft.com/office/drawing/2014/main" id="{653CD4E8-9797-447D-AE5A-40AAC5F583B2}"/>
                </a:ext>
              </a:extLst>
            </p:cNvPr>
            <p:cNvCxnSpPr/>
            <p:nvPr/>
          </p:nvCxnSpPr>
          <p:spPr>
            <a:xfrm>
              <a:off x="9083232" y="4748040"/>
              <a:ext cx="0" cy="405977"/>
            </a:xfrm>
            <a:prstGeom prst="line">
              <a:avLst/>
            </a:prstGeom>
            <a:ln w="6350">
              <a:solidFill>
                <a:srgbClr val="7F7F7F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63">
            <a:extLst>
              <a:ext uri="{FF2B5EF4-FFF2-40B4-BE49-F238E27FC236}">
                <a16:creationId xmlns:a16="http://schemas.microsoft.com/office/drawing/2014/main" id="{48569CAA-A2D6-44B2-B5DA-92067D8F2367}"/>
              </a:ext>
            </a:extLst>
          </p:cNvPr>
          <p:cNvGrpSpPr>
            <a:grpSpLocks/>
          </p:cNvGrpSpPr>
          <p:nvPr/>
        </p:nvGrpSpPr>
        <p:grpSpPr>
          <a:xfrm flipH="1">
            <a:off x="2054661" y="2634574"/>
            <a:ext cx="230185" cy="561138"/>
            <a:chOff x="8729216" y="4718036"/>
            <a:chExt cx="354016" cy="383313"/>
          </a:xfrm>
        </p:grpSpPr>
        <p:cxnSp>
          <p:nvCxnSpPr>
            <p:cNvPr id="59" name="Straight Arrow Connector 64">
              <a:extLst>
                <a:ext uri="{FF2B5EF4-FFF2-40B4-BE49-F238E27FC236}">
                  <a16:creationId xmlns:a16="http://schemas.microsoft.com/office/drawing/2014/main" id="{B393840D-11B3-42C5-82FC-0147A546A1E1}"/>
                </a:ext>
              </a:extLst>
            </p:cNvPr>
            <p:cNvCxnSpPr>
              <a:cxnSpLocks/>
            </p:cNvCxnSpPr>
            <p:nvPr/>
          </p:nvCxnSpPr>
          <p:spPr>
            <a:xfrm>
              <a:off x="8729216" y="4926942"/>
              <a:ext cx="354016" cy="0"/>
            </a:xfrm>
            <a:prstGeom prst="straightConnector1">
              <a:avLst/>
            </a:prstGeom>
            <a:ln w="6350">
              <a:solidFill>
                <a:srgbClr val="7F7F7F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5">
              <a:extLst>
                <a:ext uri="{FF2B5EF4-FFF2-40B4-BE49-F238E27FC236}">
                  <a16:creationId xmlns:a16="http://schemas.microsoft.com/office/drawing/2014/main" id="{F2FFD09F-3610-4120-887F-1D588ECAAE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83232" y="4718036"/>
              <a:ext cx="0" cy="383313"/>
            </a:xfrm>
            <a:prstGeom prst="line">
              <a:avLst/>
            </a:prstGeom>
            <a:ln w="6350">
              <a:solidFill>
                <a:srgbClr val="7F7F7F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Connector 71">
            <a:extLst>
              <a:ext uri="{FF2B5EF4-FFF2-40B4-BE49-F238E27FC236}">
                <a16:creationId xmlns:a16="http://schemas.microsoft.com/office/drawing/2014/main" id="{61444DD7-18CD-4B07-BFC7-6528D9F5E488}"/>
              </a:ext>
            </a:extLst>
          </p:cNvPr>
          <p:cNvCxnSpPr>
            <a:cxnSpLocks/>
          </p:cNvCxnSpPr>
          <p:nvPr/>
        </p:nvCxnSpPr>
        <p:spPr>
          <a:xfrm flipH="1" flipV="1">
            <a:off x="3442143" y="3368065"/>
            <a:ext cx="459071" cy="247388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76">
            <a:extLst>
              <a:ext uri="{FF2B5EF4-FFF2-40B4-BE49-F238E27FC236}">
                <a16:creationId xmlns:a16="http://schemas.microsoft.com/office/drawing/2014/main" id="{76915F50-556D-44A1-A604-C94A0852B0BE}"/>
              </a:ext>
            </a:extLst>
          </p:cNvPr>
          <p:cNvCxnSpPr>
            <a:cxnSpLocks/>
            <a:endCxn id="39" idx="7"/>
          </p:cNvCxnSpPr>
          <p:nvPr/>
        </p:nvCxnSpPr>
        <p:spPr>
          <a:xfrm flipH="1">
            <a:off x="3389488" y="4097905"/>
            <a:ext cx="515116" cy="247387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82">
            <a:extLst>
              <a:ext uri="{FF2B5EF4-FFF2-40B4-BE49-F238E27FC236}">
                <a16:creationId xmlns:a16="http://schemas.microsoft.com/office/drawing/2014/main" id="{B9845200-F89A-4253-BBF3-B3AB99B8BBC7}"/>
              </a:ext>
            </a:extLst>
          </p:cNvPr>
          <p:cNvGrpSpPr/>
          <p:nvPr/>
        </p:nvGrpSpPr>
        <p:grpSpPr>
          <a:xfrm flipH="1">
            <a:off x="4913985" y="3306116"/>
            <a:ext cx="461689" cy="1101124"/>
            <a:chOff x="6681382" y="3041886"/>
            <a:chExt cx="783972" cy="1444245"/>
          </a:xfrm>
        </p:grpSpPr>
        <p:cxnSp>
          <p:nvCxnSpPr>
            <p:cNvPr id="57" name="Straight Connector 80">
              <a:extLst>
                <a:ext uri="{FF2B5EF4-FFF2-40B4-BE49-F238E27FC236}">
                  <a16:creationId xmlns:a16="http://schemas.microsoft.com/office/drawing/2014/main" id="{14F5BB83-000C-43DE-BD3F-20518377DE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81382" y="3041886"/>
              <a:ext cx="779527" cy="405728"/>
            </a:xfrm>
            <a:prstGeom prst="line">
              <a:avLst/>
            </a:prstGeom>
            <a:ln w="6350" cap="flat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81">
              <a:extLst>
                <a:ext uri="{FF2B5EF4-FFF2-40B4-BE49-F238E27FC236}">
                  <a16:creationId xmlns:a16="http://schemas.microsoft.com/office/drawing/2014/main" id="{DC72DD3D-4229-456F-91DE-C32BB64657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5827" y="4080403"/>
              <a:ext cx="779527" cy="405728"/>
            </a:xfrm>
            <a:prstGeom prst="line">
              <a:avLst/>
            </a:prstGeom>
            <a:ln w="6350" cap="flat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21">
            <a:extLst>
              <a:ext uri="{FF2B5EF4-FFF2-40B4-BE49-F238E27FC236}">
                <a16:creationId xmlns:a16="http://schemas.microsoft.com/office/drawing/2014/main" id="{05F13CA5-6D45-4429-A538-D010920984DA}"/>
              </a:ext>
            </a:extLst>
          </p:cNvPr>
          <p:cNvSpPr txBox="1"/>
          <p:nvPr/>
        </p:nvSpPr>
        <p:spPr>
          <a:xfrm>
            <a:off x="5418127" y="4569471"/>
            <a:ext cx="947968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550" b="1" dirty="0"/>
              <a:t>Market creation</a:t>
            </a:r>
          </a:p>
        </p:txBody>
      </p:sp>
      <p:sp>
        <p:nvSpPr>
          <p:cNvPr id="55" name="TextBox 22">
            <a:extLst>
              <a:ext uri="{FF2B5EF4-FFF2-40B4-BE49-F238E27FC236}">
                <a16:creationId xmlns:a16="http://schemas.microsoft.com/office/drawing/2014/main" id="{8D92D101-7A22-4A46-B635-DD329EC373BA}"/>
              </a:ext>
            </a:extLst>
          </p:cNvPr>
          <p:cNvSpPr txBox="1"/>
          <p:nvPr/>
        </p:nvSpPr>
        <p:spPr>
          <a:xfrm>
            <a:off x="2311205" y="4577166"/>
            <a:ext cx="1215766" cy="47705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550" b="1" dirty="0"/>
              <a:t>Creation of preconditions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CCF0D38C-7F93-CF4B-B15B-B274009E0F79}"/>
              </a:ext>
            </a:extLst>
          </p:cNvPr>
          <p:cNvSpPr txBox="1"/>
          <p:nvPr/>
        </p:nvSpPr>
        <p:spPr>
          <a:xfrm>
            <a:off x="7684726" y="2162682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>
              <a:spcBef>
                <a:spcPts val="225"/>
              </a:spcBef>
              <a:spcAft>
                <a:spcPts val="225"/>
              </a:spcAft>
            </a:pPr>
            <a:endParaRPr lang="nl-NL" sz="2000" dirty="0"/>
          </a:p>
        </p:txBody>
      </p:sp>
      <p:sp>
        <p:nvSpPr>
          <p:cNvPr id="69" name="Tekstvak 2">
            <a:extLst>
              <a:ext uri="{FF2B5EF4-FFF2-40B4-BE49-F238E27FC236}">
                <a16:creationId xmlns:a16="http://schemas.microsoft.com/office/drawing/2014/main" id="{3F644394-2FF6-4DEA-A575-96F1AC04B678}"/>
              </a:ext>
            </a:extLst>
          </p:cNvPr>
          <p:cNvSpPr txBox="1"/>
          <p:nvPr/>
        </p:nvSpPr>
        <p:spPr>
          <a:xfrm>
            <a:off x="0" y="607521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nl-NL" sz="3200" b="1" dirty="0">
                <a:solidFill>
                  <a:schemeClr val="bg1"/>
                </a:solidFill>
              </a:rPr>
              <a:t>New form of ‘</a:t>
            </a:r>
            <a:r>
              <a:rPr lang="nl-NL" sz="3200" b="1" dirty="0" err="1">
                <a:solidFill>
                  <a:schemeClr val="bg1"/>
                </a:solidFill>
              </a:rPr>
              <a:t>network</a:t>
            </a:r>
            <a:r>
              <a:rPr lang="nl-NL" sz="3200" b="1" dirty="0">
                <a:solidFill>
                  <a:schemeClr val="bg1"/>
                </a:solidFill>
              </a:rPr>
              <a:t> </a:t>
            </a:r>
            <a:r>
              <a:rPr lang="nl-NL" sz="3200" b="1" dirty="0" err="1">
                <a:solidFill>
                  <a:schemeClr val="bg1"/>
                </a:solidFill>
              </a:rPr>
              <a:t>governance</a:t>
            </a:r>
            <a:r>
              <a:rPr lang="nl-NL" sz="3200" b="1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0B5E6D4-C0AE-4298-8CE4-F7040246DD53}"/>
              </a:ext>
            </a:extLst>
          </p:cNvPr>
          <p:cNvSpPr/>
          <p:nvPr/>
        </p:nvSpPr>
        <p:spPr>
          <a:xfrm>
            <a:off x="888609" y="493527"/>
            <a:ext cx="558974" cy="558974"/>
          </a:xfrm>
          <a:prstGeom prst="ellipse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CustomIcon">
            <a:extLst>
              <a:ext uri="{FF2B5EF4-FFF2-40B4-BE49-F238E27FC236}">
                <a16:creationId xmlns:a16="http://schemas.microsoft.com/office/drawing/2014/main" id="{A1A5152A-3C75-42E8-909C-B9D1ABDC724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2221" y="468214"/>
            <a:ext cx="609600" cy="609600"/>
          </a:xfrm>
          <a:prstGeom prst="rect">
            <a:avLst/>
          </a:prstGeom>
        </p:spPr>
      </p:pic>
      <p:sp>
        <p:nvSpPr>
          <p:cNvPr id="36" name="Oval 17">
            <a:extLst>
              <a:ext uri="{FF2B5EF4-FFF2-40B4-BE49-F238E27FC236}">
                <a16:creationId xmlns:a16="http://schemas.microsoft.com/office/drawing/2014/main" id="{F7846A6E-6C3E-4587-9BFE-D7296DBA54EF}"/>
              </a:ext>
            </a:extLst>
          </p:cNvPr>
          <p:cNvSpPr/>
          <p:nvPr/>
        </p:nvSpPr>
        <p:spPr>
          <a:xfrm>
            <a:off x="3692202" y="3143281"/>
            <a:ext cx="1426796" cy="1426796"/>
          </a:xfrm>
          <a:prstGeom prst="ellipse">
            <a:avLst/>
          </a:prstGeom>
          <a:solidFill>
            <a:schemeClr val="accent1"/>
          </a:solidFill>
          <a:ln w="63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en-US" sz="2000" dirty="0" err="1">
              <a:solidFill>
                <a:schemeClr val="bg1"/>
              </a:solidFill>
            </a:endParaRPr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6FFF7357-A1F7-4EDE-AA91-955AECFCD208}"/>
              </a:ext>
            </a:extLst>
          </p:cNvPr>
          <p:cNvSpPr txBox="1"/>
          <p:nvPr/>
        </p:nvSpPr>
        <p:spPr>
          <a:xfrm>
            <a:off x="3704011" y="3364239"/>
            <a:ext cx="1403178" cy="98488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</a:rPr>
              <a:t>System orchestration  </a:t>
            </a:r>
            <a:r>
              <a:rPr lang="en-US" dirty="0">
                <a:solidFill>
                  <a:schemeClr val="bg1"/>
                </a:solidFill>
              </a:rPr>
              <a:t>with transition brokers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214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Iq1WlSA3BTdYpv_1ujWt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w4mbtZSRcV12p9smEEy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z.xfYdjBdajJZnVn6br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7rbvXN8D1Zk_rKtyt0Z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heme/theme1.xml><?xml version="1.0" encoding="utf-8"?>
<a:theme xmlns:a="http://schemas.openxmlformats.org/drawingml/2006/main" name="AEB">
  <a:themeElements>
    <a:clrScheme name="Custom 2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FF0000"/>
      </a:accent1>
      <a:accent2>
        <a:srgbClr val="666666"/>
      </a:accent2>
      <a:accent3>
        <a:srgbClr val="999999"/>
      </a:accent3>
      <a:accent4>
        <a:srgbClr val="CCCCCC"/>
      </a:accent4>
      <a:accent5>
        <a:srgbClr val="FF0000"/>
      </a:accent5>
      <a:accent6>
        <a:srgbClr val="FF0000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AEB</Template>
  <TotalTime>4735</TotalTime>
  <Words>390</Words>
  <Application>Microsoft Macintosh PowerPoint</Application>
  <PresentationFormat>Diavoorstelling (4:3)</PresentationFormat>
  <Paragraphs>69</Paragraphs>
  <Slides>6</Slides>
  <Notes>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Segoe UI</vt:lpstr>
      <vt:lpstr>Wingdings</vt:lpstr>
      <vt:lpstr>AEB</vt:lpstr>
      <vt:lpstr>think-cell Slide</vt:lpstr>
      <vt:lpstr>               The implementation of circular economy        Ten lessons learned    </vt:lpstr>
      <vt:lpstr>PowerPoint-presentatie</vt:lpstr>
      <vt:lpstr>Lessons learned (1)</vt:lpstr>
      <vt:lpstr>Lessons learned (2)</vt:lpstr>
      <vt:lpstr>PowerPoint-presentatie</vt:lpstr>
      <vt:lpstr>10. Build a consortium of relevant network partners and agree upon division of labour</vt:lpstr>
    </vt:vector>
  </TitlesOfParts>
  <Company>UVA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Henriette Maassen van den Brink</dc:creator>
  <cp:lastModifiedBy>Cramer, J.M. (Jacqueline)</cp:lastModifiedBy>
  <cp:revision>366</cp:revision>
  <cp:lastPrinted>2019-09-09T19:13:11Z</cp:lastPrinted>
  <dcterms:created xsi:type="dcterms:W3CDTF">2012-02-13T07:56:40Z</dcterms:created>
  <dcterms:modified xsi:type="dcterms:W3CDTF">2020-10-22T15:50:21Z</dcterms:modified>
</cp:coreProperties>
</file>